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3"/>
  </p:notesMasterIdLst>
  <p:sldIdLst>
    <p:sldId id="257" r:id="rId2"/>
  </p:sldIdLst>
  <p:sldSz cx="43891200" cy="384048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1384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3B3"/>
    <a:srgbClr val="D81616"/>
    <a:srgbClr val="FF6D6D"/>
    <a:srgbClr val="E9EBF5"/>
    <a:srgbClr val="E6E6E6"/>
    <a:srgbClr val="F7B3B3"/>
    <a:srgbClr val="A40000"/>
    <a:srgbClr val="FAD2D2"/>
    <a:srgbClr val="F494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4557" autoAdjust="0"/>
    <p:restoredTop sz="96242" autoAdjust="0"/>
  </p:normalViewPr>
  <p:slideViewPr>
    <p:cSldViewPr snapToGrid="0">
      <p:cViewPr>
        <p:scale>
          <a:sx n="33" d="100"/>
          <a:sy n="33" d="100"/>
        </p:scale>
        <p:origin x="-1716" y="-760"/>
      </p:cViewPr>
      <p:guideLst>
        <p:guide orient="horz" pos="3120"/>
        <p:guide pos="138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E9076-588E-4110-8C9A-36C44911180B}" type="datetimeFigureOut">
              <a:rPr lang="en-US" smtClean="0"/>
              <a:t>8/5/2020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D30C4-6F21-47C6-BD4A-33B3F7124778}" type="slidenum">
              <a:rPr lang="en-US" smtClean="0"/>
              <a:t>‹#›</a:t>
            </a:fld>
            <a:endParaRPr lang="en-US"/>
          </a:p>
        </p:txBody>
      </p:sp>
    </p:spTree>
    <p:extLst>
      <p:ext uri="{BB962C8B-B14F-4D97-AF65-F5344CB8AC3E}">
        <p14:creationId xmlns:p14="http://schemas.microsoft.com/office/powerpoint/2010/main" val="1426767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6875" y="1143000"/>
            <a:ext cx="352425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D30C4-6F21-47C6-BD4A-33B3F7124778}" type="slidenum">
              <a:rPr lang="en-US" smtClean="0"/>
              <a:t>1</a:t>
            </a:fld>
            <a:endParaRPr lang="en-US"/>
          </a:p>
        </p:txBody>
      </p:sp>
    </p:spTree>
    <p:extLst>
      <p:ext uri="{BB962C8B-B14F-4D97-AF65-F5344CB8AC3E}">
        <p14:creationId xmlns:p14="http://schemas.microsoft.com/office/powerpoint/2010/main" val="1713687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6285233"/>
            <a:ext cx="37307520" cy="13370560"/>
          </a:xfrm>
        </p:spPr>
        <p:txBody>
          <a:bodyPr anchor="b"/>
          <a:lstStyle>
            <a:lvl1pPr algn="ctr">
              <a:defRPr sz="6857"/>
            </a:lvl1pPr>
          </a:lstStyle>
          <a:p>
            <a:r>
              <a:rPr lang="en-US"/>
              <a:t>Click to edit Master title style</a:t>
            </a:r>
          </a:p>
        </p:txBody>
      </p:sp>
      <p:sp>
        <p:nvSpPr>
          <p:cNvPr id="3" name="Subtitle 2"/>
          <p:cNvSpPr>
            <a:spLocks noGrp="1"/>
          </p:cNvSpPr>
          <p:nvPr>
            <p:ph type="subTitle" idx="1"/>
          </p:nvPr>
        </p:nvSpPr>
        <p:spPr>
          <a:xfrm>
            <a:off x="5486400" y="20171413"/>
            <a:ext cx="32918400" cy="9272267"/>
          </a:xfrm>
        </p:spPr>
        <p:txBody>
          <a:bodyPr/>
          <a:lstStyle>
            <a:lvl1pPr marL="0" indent="0" algn="ctr">
              <a:buNone/>
              <a:defRPr sz="2743"/>
            </a:lvl1pPr>
            <a:lvl2pPr marL="522534" indent="0" algn="ctr">
              <a:buNone/>
              <a:defRPr sz="2286"/>
            </a:lvl2pPr>
            <a:lvl3pPr marL="1045068" indent="0" algn="ctr">
              <a:buNone/>
              <a:defRPr sz="2057"/>
            </a:lvl3pPr>
            <a:lvl4pPr marL="1567602" indent="0" algn="ctr">
              <a:buNone/>
              <a:defRPr sz="1829"/>
            </a:lvl4pPr>
            <a:lvl5pPr marL="2090136" indent="0" algn="ctr">
              <a:buNone/>
              <a:defRPr sz="1829"/>
            </a:lvl5pPr>
            <a:lvl6pPr marL="2612669" indent="0" algn="ctr">
              <a:buNone/>
              <a:defRPr sz="1829"/>
            </a:lvl6pPr>
            <a:lvl7pPr marL="3135203" indent="0" algn="ctr">
              <a:buNone/>
              <a:defRPr sz="1829"/>
            </a:lvl7pPr>
            <a:lvl8pPr marL="3657737" indent="0" algn="ctr">
              <a:buNone/>
              <a:defRPr sz="1829"/>
            </a:lvl8pPr>
            <a:lvl9pPr marL="4180271" indent="0" algn="ctr">
              <a:buNone/>
              <a:defRPr sz="1829"/>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36012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09625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2044700"/>
            <a:ext cx="9464040" cy="325462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2" y="2044700"/>
            <a:ext cx="27843480"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992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76794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9574541"/>
            <a:ext cx="37856160" cy="15975327"/>
          </a:xfrm>
        </p:spPr>
        <p:txBody>
          <a:bodyPr anchor="b"/>
          <a:lstStyle>
            <a:lvl1pPr>
              <a:defRPr sz="6857"/>
            </a:lvl1pPr>
          </a:lstStyle>
          <a:p>
            <a:r>
              <a:rPr lang="en-US"/>
              <a:t>Click to edit Master title style</a:t>
            </a:r>
          </a:p>
        </p:txBody>
      </p:sp>
      <p:sp>
        <p:nvSpPr>
          <p:cNvPr id="3" name="Text Placeholder 2"/>
          <p:cNvSpPr>
            <a:spLocks noGrp="1"/>
          </p:cNvSpPr>
          <p:nvPr>
            <p:ph type="body" idx="1"/>
          </p:nvPr>
        </p:nvSpPr>
        <p:spPr>
          <a:xfrm>
            <a:off x="2994662" y="25701001"/>
            <a:ext cx="37856160" cy="8401047"/>
          </a:xfrm>
        </p:spPr>
        <p:txBody>
          <a:bodyPr/>
          <a:lstStyle>
            <a:lvl1pPr marL="0" indent="0">
              <a:buNone/>
              <a:defRPr sz="2743">
                <a:solidFill>
                  <a:schemeClr val="tx1"/>
                </a:solidFill>
              </a:defRPr>
            </a:lvl1pPr>
            <a:lvl2pPr marL="522534" indent="0">
              <a:buNone/>
              <a:defRPr sz="2286">
                <a:solidFill>
                  <a:schemeClr val="tx1">
                    <a:tint val="75000"/>
                  </a:schemeClr>
                </a:solidFill>
              </a:defRPr>
            </a:lvl2pPr>
            <a:lvl3pPr marL="1045068" indent="0">
              <a:buNone/>
              <a:defRPr sz="2057">
                <a:solidFill>
                  <a:schemeClr val="tx1">
                    <a:tint val="75000"/>
                  </a:schemeClr>
                </a:solidFill>
              </a:defRPr>
            </a:lvl3pPr>
            <a:lvl4pPr marL="1567602" indent="0">
              <a:buNone/>
              <a:defRPr sz="1829">
                <a:solidFill>
                  <a:schemeClr val="tx1">
                    <a:tint val="75000"/>
                  </a:schemeClr>
                </a:solidFill>
              </a:defRPr>
            </a:lvl4pPr>
            <a:lvl5pPr marL="2090136" indent="0">
              <a:buNone/>
              <a:defRPr sz="1829">
                <a:solidFill>
                  <a:schemeClr val="tx1">
                    <a:tint val="75000"/>
                  </a:schemeClr>
                </a:solidFill>
              </a:defRPr>
            </a:lvl5pPr>
            <a:lvl6pPr marL="2612669" indent="0">
              <a:buNone/>
              <a:defRPr sz="1829">
                <a:solidFill>
                  <a:schemeClr val="tx1">
                    <a:tint val="75000"/>
                  </a:schemeClr>
                </a:solidFill>
              </a:defRPr>
            </a:lvl6pPr>
            <a:lvl7pPr marL="3135203" indent="0">
              <a:buNone/>
              <a:defRPr sz="1829">
                <a:solidFill>
                  <a:schemeClr val="tx1">
                    <a:tint val="75000"/>
                  </a:schemeClr>
                </a:solidFill>
              </a:defRPr>
            </a:lvl7pPr>
            <a:lvl8pPr marL="3657737" indent="0">
              <a:buNone/>
              <a:defRPr sz="1829">
                <a:solidFill>
                  <a:schemeClr val="tx1">
                    <a:tint val="75000"/>
                  </a:schemeClr>
                </a:solidFill>
              </a:defRPr>
            </a:lvl8pPr>
            <a:lvl9pPr marL="4180271" indent="0">
              <a:buNone/>
              <a:defRPr sz="182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49924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10223500"/>
            <a:ext cx="1865376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10223500"/>
            <a:ext cx="1865376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8/5/2020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32727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044708"/>
            <a:ext cx="37856160" cy="7423153"/>
          </a:xfrm>
        </p:spPr>
        <p:txBody>
          <a:bodyPr/>
          <a:lstStyle/>
          <a:p>
            <a:r>
              <a:rPr lang="en-US"/>
              <a:t>Click to edit Master title style</a:t>
            </a:r>
          </a:p>
        </p:txBody>
      </p:sp>
      <p:sp>
        <p:nvSpPr>
          <p:cNvPr id="3" name="Text Placeholder 2"/>
          <p:cNvSpPr>
            <a:spLocks noGrp="1"/>
          </p:cNvSpPr>
          <p:nvPr>
            <p:ph type="body" idx="1"/>
          </p:nvPr>
        </p:nvSpPr>
        <p:spPr>
          <a:xfrm>
            <a:off x="3023242" y="9414513"/>
            <a:ext cx="18568032" cy="4613907"/>
          </a:xfrm>
        </p:spPr>
        <p:txBody>
          <a:bodyPr anchor="b"/>
          <a:lstStyle>
            <a:lvl1pPr marL="0" indent="0">
              <a:buNone/>
              <a:defRPr sz="2743" b="1"/>
            </a:lvl1pPr>
            <a:lvl2pPr marL="522534" indent="0">
              <a:buNone/>
              <a:defRPr sz="2286" b="1"/>
            </a:lvl2pPr>
            <a:lvl3pPr marL="1045068" indent="0">
              <a:buNone/>
              <a:defRPr sz="2057" b="1"/>
            </a:lvl3pPr>
            <a:lvl4pPr marL="1567602" indent="0">
              <a:buNone/>
              <a:defRPr sz="1829" b="1"/>
            </a:lvl4pPr>
            <a:lvl5pPr marL="2090136" indent="0">
              <a:buNone/>
              <a:defRPr sz="1829" b="1"/>
            </a:lvl5pPr>
            <a:lvl6pPr marL="2612669" indent="0">
              <a:buNone/>
              <a:defRPr sz="1829" b="1"/>
            </a:lvl6pPr>
            <a:lvl7pPr marL="3135203" indent="0">
              <a:buNone/>
              <a:defRPr sz="1829" b="1"/>
            </a:lvl7pPr>
            <a:lvl8pPr marL="3657737" indent="0">
              <a:buNone/>
              <a:defRPr sz="1829" b="1"/>
            </a:lvl8pPr>
            <a:lvl9pPr marL="4180271" indent="0">
              <a:buNone/>
              <a:defRPr sz="1829" b="1"/>
            </a:lvl9pPr>
          </a:lstStyle>
          <a:p>
            <a:pPr lvl="0"/>
            <a:r>
              <a:rPr lang="en-US"/>
              <a:t>Click to edit Master text styles</a:t>
            </a:r>
          </a:p>
        </p:txBody>
      </p:sp>
      <p:sp>
        <p:nvSpPr>
          <p:cNvPr id="4" name="Content Placeholder 3"/>
          <p:cNvSpPr>
            <a:spLocks noGrp="1"/>
          </p:cNvSpPr>
          <p:nvPr>
            <p:ph sz="half" idx="2"/>
          </p:nvPr>
        </p:nvSpPr>
        <p:spPr>
          <a:xfrm>
            <a:off x="3023242" y="14028420"/>
            <a:ext cx="18568032"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2" y="9414513"/>
            <a:ext cx="18659477" cy="4613907"/>
          </a:xfrm>
        </p:spPr>
        <p:txBody>
          <a:bodyPr anchor="b"/>
          <a:lstStyle>
            <a:lvl1pPr marL="0" indent="0">
              <a:buNone/>
              <a:defRPr sz="2743" b="1"/>
            </a:lvl1pPr>
            <a:lvl2pPr marL="522534" indent="0">
              <a:buNone/>
              <a:defRPr sz="2286" b="1"/>
            </a:lvl2pPr>
            <a:lvl3pPr marL="1045068" indent="0">
              <a:buNone/>
              <a:defRPr sz="2057" b="1"/>
            </a:lvl3pPr>
            <a:lvl4pPr marL="1567602" indent="0">
              <a:buNone/>
              <a:defRPr sz="1829" b="1"/>
            </a:lvl4pPr>
            <a:lvl5pPr marL="2090136" indent="0">
              <a:buNone/>
              <a:defRPr sz="1829" b="1"/>
            </a:lvl5pPr>
            <a:lvl6pPr marL="2612669" indent="0">
              <a:buNone/>
              <a:defRPr sz="1829" b="1"/>
            </a:lvl6pPr>
            <a:lvl7pPr marL="3135203" indent="0">
              <a:buNone/>
              <a:defRPr sz="1829" b="1"/>
            </a:lvl7pPr>
            <a:lvl8pPr marL="3657737" indent="0">
              <a:buNone/>
              <a:defRPr sz="1829" b="1"/>
            </a:lvl8pPr>
            <a:lvl9pPr marL="4180271" indent="0">
              <a:buNone/>
              <a:defRPr sz="1829" b="1"/>
            </a:lvl9pPr>
          </a:lstStyle>
          <a:p>
            <a:pPr lvl="0"/>
            <a:r>
              <a:rPr lang="en-US"/>
              <a:t>Click to edit Master text styles</a:t>
            </a:r>
          </a:p>
        </p:txBody>
      </p:sp>
      <p:sp>
        <p:nvSpPr>
          <p:cNvPr id="6" name="Content Placeholder 5"/>
          <p:cNvSpPr>
            <a:spLocks noGrp="1"/>
          </p:cNvSpPr>
          <p:nvPr>
            <p:ph sz="quarter" idx="4"/>
          </p:nvPr>
        </p:nvSpPr>
        <p:spPr>
          <a:xfrm>
            <a:off x="22219922" y="14028420"/>
            <a:ext cx="18659477"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8/5/2020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31485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55363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76163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560320"/>
            <a:ext cx="14156054" cy="8961120"/>
          </a:xfrm>
        </p:spPr>
        <p:txBody>
          <a:bodyPr anchor="b"/>
          <a:lstStyle>
            <a:lvl1pPr>
              <a:defRPr sz="3657"/>
            </a:lvl1pPr>
          </a:lstStyle>
          <a:p>
            <a:r>
              <a:rPr lang="en-US"/>
              <a:t>Click to edit Master title style</a:t>
            </a:r>
          </a:p>
        </p:txBody>
      </p:sp>
      <p:sp>
        <p:nvSpPr>
          <p:cNvPr id="3" name="Content Placeholder 2"/>
          <p:cNvSpPr>
            <a:spLocks noGrp="1"/>
          </p:cNvSpPr>
          <p:nvPr>
            <p:ph idx="1"/>
          </p:nvPr>
        </p:nvSpPr>
        <p:spPr>
          <a:xfrm>
            <a:off x="18659477" y="5529588"/>
            <a:ext cx="22219920" cy="27292300"/>
          </a:xfrm>
        </p:spPr>
        <p:txBody>
          <a:bodyPr/>
          <a:lstStyle>
            <a:lvl1pPr>
              <a:defRPr sz="3657"/>
            </a:lvl1pPr>
            <a:lvl2pPr>
              <a:defRPr sz="3200"/>
            </a:lvl2pPr>
            <a:lvl3pPr>
              <a:defRPr sz="2743"/>
            </a:lvl3pPr>
            <a:lvl4pPr>
              <a:defRPr sz="2286"/>
            </a:lvl4pPr>
            <a:lvl5pPr>
              <a:defRPr sz="2286"/>
            </a:lvl5pPr>
            <a:lvl6pPr>
              <a:defRPr sz="2286"/>
            </a:lvl6pPr>
            <a:lvl7pPr>
              <a:defRPr sz="2286"/>
            </a:lvl7pPr>
            <a:lvl8pPr>
              <a:defRPr sz="2286"/>
            </a:lvl8pPr>
            <a:lvl9pPr>
              <a:defRPr sz="22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7" y="11521440"/>
            <a:ext cx="14156054" cy="21344893"/>
          </a:xfrm>
        </p:spPr>
        <p:txBody>
          <a:bodyPr/>
          <a:lstStyle>
            <a:lvl1pPr marL="0" indent="0">
              <a:buNone/>
              <a:defRPr sz="1829"/>
            </a:lvl1pPr>
            <a:lvl2pPr marL="522534" indent="0">
              <a:buNone/>
              <a:defRPr sz="1600"/>
            </a:lvl2pPr>
            <a:lvl3pPr marL="1045068" indent="0">
              <a:buNone/>
              <a:defRPr sz="1371"/>
            </a:lvl3pPr>
            <a:lvl4pPr marL="1567602" indent="0">
              <a:buNone/>
              <a:defRPr sz="1143"/>
            </a:lvl4pPr>
            <a:lvl5pPr marL="2090136" indent="0">
              <a:buNone/>
              <a:defRPr sz="1143"/>
            </a:lvl5pPr>
            <a:lvl6pPr marL="2612669" indent="0">
              <a:buNone/>
              <a:defRPr sz="1143"/>
            </a:lvl6pPr>
            <a:lvl7pPr marL="3135203" indent="0">
              <a:buNone/>
              <a:defRPr sz="1143"/>
            </a:lvl7pPr>
            <a:lvl8pPr marL="3657737" indent="0">
              <a:buNone/>
              <a:defRPr sz="1143"/>
            </a:lvl8pPr>
            <a:lvl9pPr marL="4180271" indent="0">
              <a:buNone/>
              <a:defRPr sz="1143"/>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91179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560320"/>
            <a:ext cx="14156054" cy="8961120"/>
          </a:xfrm>
        </p:spPr>
        <p:txBody>
          <a:bodyPr anchor="b"/>
          <a:lstStyle>
            <a:lvl1pPr>
              <a:defRPr sz="3657"/>
            </a:lvl1pPr>
          </a:lstStyle>
          <a:p>
            <a:r>
              <a:rPr lang="en-US"/>
              <a:t>Click to edit Master title style</a:t>
            </a:r>
          </a:p>
        </p:txBody>
      </p:sp>
      <p:sp>
        <p:nvSpPr>
          <p:cNvPr id="3" name="Picture Placeholder 2"/>
          <p:cNvSpPr>
            <a:spLocks noGrp="1" noChangeAspect="1"/>
          </p:cNvSpPr>
          <p:nvPr>
            <p:ph type="pic" idx="1"/>
          </p:nvPr>
        </p:nvSpPr>
        <p:spPr>
          <a:xfrm>
            <a:off x="18659477" y="5529588"/>
            <a:ext cx="22219920" cy="27292300"/>
          </a:xfrm>
        </p:spPr>
        <p:txBody>
          <a:bodyPr anchor="t"/>
          <a:lstStyle>
            <a:lvl1pPr marL="0" indent="0">
              <a:buNone/>
              <a:defRPr sz="3657"/>
            </a:lvl1pPr>
            <a:lvl2pPr marL="522534" indent="0">
              <a:buNone/>
              <a:defRPr sz="3200"/>
            </a:lvl2pPr>
            <a:lvl3pPr marL="1045068" indent="0">
              <a:buNone/>
              <a:defRPr sz="2743"/>
            </a:lvl3pPr>
            <a:lvl4pPr marL="1567602" indent="0">
              <a:buNone/>
              <a:defRPr sz="2286"/>
            </a:lvl4pPr>
            <a:lvl5pPr marL="2090136" indent="0">
              <a:buNone/>
              <a:defRPr sz="2286"/>
            </a:lvl5pPr>
            <a:lvl6pPr marL="2612669" indent="0">
              <a:buNone/>
              <a:defRPr sz="2286"/>
            </a:lvl6pPr>
            <a:lvl7pPr marL="3135203" indent="0">
              <a:buNone/>
              <a:defRPr sz="2286"/>
            </a:lvl7pPr>
            <a:lvl8pPr marL="3657737" indent="0">
              <a:buNone/>
              <a:defRPr sz="2286"/>
            </a:lvl8pPr>
            <a:lvl9pPr marL="4180271" indent="0">
              <a:buNone/>
              <a:defRPr sz="2286"/>
            </a:lvl9pPr>
          </a:lstStyle>
          <a:p>
            <a:endParaRPr lang="en-US"/>
          </a:p>
        </p:txBody>
      </p:sp>
      <p:sp>
        <p:nvSpPr>
          <p:cNvPr id="4" name="Text Placeholder 3"/>
          <p:cNvSpPr>
            <a:spLocks noGrp="1"/>
          </p:cNvSpPr>
          <p:nvPr>
            <p:ph type="body" sz="half" idx="2"/>
          </p:nvPr>
        </p:nvSpPr>
        <p:spPr>
          <a:xfrm>
            <a:off x="3023237" y="11521440"/>
            <a:ext cx="14156054" cy="21344893"/>
          </a:xfrm>
        </p:spPr>
        <p:txBody>
          <a:bodyPr/>
          <a:lstStyle>
            <a:lvl1pPr marL="0" indent="0">
              <a:buNone/>
              <a:defRPr sz="1829"/>
            </a:lvl1pPr>
            <a:lvl2pPr marL="522534" indent="0">
              <a:buNone/>
              <a:defRPr sz="1600"/>
            </a:lvl2pPr>
            <a:lvl3pPr marL="1045068" indent="0">
              <a:buNone/>
              <a:defRPr sz="1371"/>
            </a:lvl3pPr>
            <a:lvl4pPr marL="1567602" indent="0">
              <a:buNone/>
              <a:defRPr sz="1143"/>
            </a:lvl4pPr>
            <a:lvl5pPr marL="2090136" indent="0">
              <a:buNone/>
              <a:defRPr sz="1143"/>
            </a:lvl5pPr>
            <a:lvl6pPr marL="2612669" indent="0">
              <a:buNone/>
              <a:defRPr sz="1143"/>
            </a:lvl6pPr>
            <a:lvl7pPr marL="3135203" indent="0">
              <a:buNone/>
              <a:defRPr sz="1143"/>
            </a:lvl7pPr>
            <a:lvl8pPr marL="3657737" indent="0">
              <a:buNone/>
              <a:defRPr sz="1143"/>
            </a:lvl8pPr>
            <a:lvl9pPr marL="4180271" indent="0">
              <a:buNone/>
              <a:defRPr sz="1143"/>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27393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2044708"/>
            <a:ext cx="37856160" cy="742315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10223500"/>
            <a:ext cx="3785616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5595568"/>
            <a:ext cx="9875520" cy="2044700"/>
          </a:xfrm>
          <a:prstGeom prst="rect">
            <a:avLst/>
          </a:prstGeom>
        </p:spPr>
        <p:txBody>
          <a:bodyPr vert="horz" lIns="91440" tIns="45720" rIns="91440" bIns="45720" rtlCol="0" anchor="ctr"/>
          <a:lstStyle>
            <a:lvl1pPr algn="l">
              <a:defRPr sz="1371">
                <a:solidFill>
                  <a:schemeClr val="tx1">
                    <a:tint val="75000"/>
                  </a:schemeClr>
                </a:solidFill>
              </a:defRPr>
            </a:lvl1pPr>
          </a:lstStyle>
          <a:p>
            <a:fld id="{C764DE79-268F-4C1A-8933-263129D2AF90}" type="datetimeFigureOut">
              <a:rPr lang="en-US" dirty="0"/>
              <a:t>8/5/2020</a:t>
            </a:fld>
            <a:endParaRPr lang="en-US"/>
          </a:p>
        </p:txBody>
      </p:sp>
      <p:sp>
        <p:nvSpPr>
          <p:cNvPr id="5" name="Footer Placeholder 4"/>
          <p:cNvSpPr>
            <a:spLocks noGrp="1"/>
          </p:cNvSpPr>
          <p:nvPr>
            <p:ph type="ftr" sz="quarter" idx="3"/>
          </p:nvPr>
        </p:nvSpPr>
        <p:spPr>
          <a:xfrm>
            <a:off x="14538960" y="35595568"/>
            <a:ext cx="14813280" cy="2044700"/>
          </a:xfrm>
          <a:prstGeom prst="rect">
            <a:avLst/>
          </a:prstGeom>
        </p:spPr>
        <p:txBody>
          <a:bodyPr vert="horz" lIns="91440" tIns="45720" rIns="91440" bIns="45720" rtlCol="0" anchor="ctr"/>
          <a:lstStyle>
            <a:lvl1pPr algn="ctr">
              <a:defRPr sz="1371">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5595568"/>
            <a:ext cx="9875520" cy="2044700"/>
          </a:xfrm>
          <a:prstGeom prst="rect">
            <a:avLst/>
          </a:prstGeom>
        </p:spPr>
        <p:txBody>
          <a:bodyPr vert="horz" lIns="91440" tIns="45720" rIns="91440" bIns="45720" rtlCol="0" anchor="ctr"/>
          <a:lstStyle>
            <a:lvl1pPr algn="r">
              <a:defRPr sz="1371">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6169549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5.jpe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D81616"/>
            </a:gs>
            <a:gs pos="0">
              <a:srgbClr val="FF6D6D"/>
            </a:gs>
            <a:gs pos="100000">
              <a:srgbClr val="FAD2D2"/>
            </a:gs>
          </a:gsLst>
          <a:lin ang="5400000" scaled="1"/>
        </a:gradFill>
        <a:effectLst/>
      </p:bgPr>
    </p:bg>
    <p:spTree>
      <p:nvGrpSpPr>
        <p:cNvPr id="1" name=""/>
        <p:cNvGrpSpPr/>
        <p:nvPr/>
      </p:nvGrpSpPr>
      <p:grpSpPr>
        <a:xfrm>
          <a:off x="0" y="0"/>
          <a:ext cx="0" cy="0"/>
          <a:chOff x="0" y="0"/>
          <a:chExt cx="0" cy="0"/>
        </a:xfrm>
      </p:grpSpPr>
      <p:sp>
        <p:nvSpPr>
          <p:cNvPr id="49" name="Text Placeholder 19">
            <a:extLst>
              <a:ext uri="{FF2B5EF4-FFF2-40B4-BE49-F238E27FC236}">
                <a16:creationId xmlns:a16="http://schemas.microsoft.com/office/drawing/2014/main" id="{5E87272B-2E34-4AF2-B39A-53518CE5EBE1}"/>
              </a:ext>
            </a:extLst>
          </p:cNvPr>
          <p:cNvSpPr txBox="1">
            <a:spLocks/>
          </p:cNvSpPr>
          <p:nvPr/>
        </p:nvSpPr>
        <p:spPr>
          <a:xfrm>
            <a:off x="533076" y="5870730"/>
            <a:ext cx="9555415" cy="15394663"/>
          </a:xfrm>
          <a:prstGeom prst="rect">
            <a:avLst/>
          </a:prstGeom>
          <a:solidFill>
            <a:schemeClr val="bg1"/>
          </a:solidFill>
          <a:ln>
            <a:solidFill>
              <a:srgbClr val="C00000"/>
            </a:solidFill>
          </a:ln>
        </p:spPr>
        <p:txBody>
          <a:bodyPr vert="horz" lIns="80010" tIns="40005" rIns="80010" bIns="40005" rtlCol="0" anchor="t"/>
          <a:lstStyle>
            <a:defPPr>
              <a:defRPr lang="en-US"/>
            </a:defPPr>
            <a:lvl1pPr marL="0" algn="ctr" defTabSz="457200" rtl="0" eaLnBrk="1" latinLnBrk="0" hangingPunct="1">
              <a:defRPr sz="576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2600" dirty="0">
                <a:solidFill>
                  <a:schemeClr val="tx1"/>
                </a:solidFill>
              </a:rPr>
              <a:t>While trends between extinction and body size have been explored extensively, few have studied them within the Late Ordovician Mass Extinction (LOME). None have attempted to observe it with Mollusca as a focal point. Additionally, our research investigated ecological factors and their relationship with body size and extinction risk. </a:t>
            </a:r>
          </a:p>
          <a:p>
            <a:pPr algn="l"/>
            <a:endParaRPr lang="en-US" sz="2600" dirty="0">
              <a:solidFill>
                <a:schemeClr val="tx1"/>
              </a:solidFill>
            </a:endParaRPr>
          </a:p>
          <a:p>
            <a:pPr algn="l"/>
            <a:r>
              <a:rPr lang="en-US" sz="2600" dirty="0">
                <a:solidFill>
                  <a:schemeClr val="tx1"/>
                </a:solidFill>
              </a:rPr>
              <a:t>Using R, we subsetted data from Heim et al. 2015 into three main classes, Cephalopoda, Bivalvia, and Gastropoda. First, we conducted logistic regression analyses to determine the odds of extinction based on calculated fossil biovolume. Next, we ran Pearson’s Correlation test to compare the calculated odds to the sea level and pO</a:t>
            </a:r>
            <a:r>
              <a:rPr lang="en-US" sz="2600" baseline="-25000" dirty="0">
                <a:solidFill>
                  <a:schemeClr val="tx1"/>
                </a:solidFill>
              </a:rPr>
              <a:t>2</a:t>
            </a:r>
            <a:r>
              <a:rPr lang="en-US" sz="2600" dirty="0">
                <a:solidFill>
                  <a:schemeClr val="tx1"/>
                </a:solidFill>
              </a:rPr>
              <a:t> of each Ordovician stage. Secondary logistic regression analyses were performed on the entire molluscan dataset, comparing body size and extinction to circulation, feeding, motility, and tiering data, followed by correlation tests between these odds and sea level and pO</a:t>
            </a:r>
            <a:r>
              <a:rPr lang="en-US" sz="2600" baseline="-25000" dirty="0">
                <a:solidFill>
                  <a:schemeClr val="tx1"/>
                </a:solidFill>
              </a:rPr>
              <a:t>2</a:t>
            </a:r>
            <a:r>
              <a:rPr lang="en-US" sz="2600" dirty="0">
                <a:solidFill>
                  <a:schemeClr val="tx1"/>
                </a:solidFill>
              </a:rPr>
              <a:t>. While our first test for the main classes yielded no significant results, our second tests involving ecological traits found significant (p &lt; 0.05) and strongly positive coefficients. For example, there were high odds of extinction for molluscs with closed circulation. The regression coefficient for extinction risk and genera with closed circulation was 1.06 in the LOME, indicating that such organisms were more likely to go extinct. Analysis revealed this likelihood had actually reduced from earlier stages. Additionally, there were strong positive correlations between coefficients for extinction and body size for the traits of predatory feeding, water column tiering, and a closed circulation. These are all features of cephalopods, indicating that the high coefficients are due to cephalopodic extinction. Furthermore, the correlations between the calculated coefficients of body size, extinction risks, and ecological factors to pO</a:t>
            </a:r>
            <a:r>
              <a:rPr lang="en-US" sz="2600" baseline="-25000" dirty="0">
                <a:solidFill>
                  <a:schemeClr val="tx1"/>
                </a:solidFill>
              </a:rPr>
              <a:t>2</a:t>
            </a:r>
            <a:r>
              <a:rPr lang="en-US" sz="2600" dirty="0">
                <a:solidFill>
                  <a:schemeClr val="tx1"/>
                </a:solidFill>
              </a:rPr>
              <a:t> and sea levels yielded mixed yet significant results.</a:t>
            </a:r>
            <a:endParaRPr lang="en-US" sz="2600" dirty="0">
              <a:solidFill>
                <a:schemeClr val="tx1"/>
              </a:solidFill>
              <a:cs typeface="Calibri"/>
            </a:endParaRPr>
          </a:p>
          <a:p>
            <a:pPr algn="l"/>
            <a:endParaRPr lang="en-US" sz="2600" dirty="0">
              <a:solidFill>
                <a:schemeClr val="tx1"/>
              </a:solidFill>
            </a:endParaRPr>
          </a:p>
          <a:p>
            <a:pPr algn="l"/>
            <a:r>
              <a:rPr lang="en-US" sz="2600" dirty="0">
                <a:solidFill>
                  <a:schemeClr val="tx1"/>
                </a:solidFill>
              </a:rPr>
              <a:t>While there exists no clear relationship between body size and extinction for molluscs in the LOME, alternative physiological and ecological information act as better predictions for body size and extinction risk during this time. These factors clearly play a role in the underpinning mechanisms of mass extinctions, indicating that extinction trends are more complex than simple correlations.</a:t>
            </a:r>
          </a:p>
          <a:p>
            <a:pPr algn="l"/>
            <a:br>
              <a:rPr lang="en-US" sz="2600" dirty="0">
                <a:solidFill>
                  <a:schemeClr val="tx1"/>
                </a:solidFill>
              </a:rPr>
            </a:br>
            <a:endParaRPr lang="en-US" sz="2600" dirty="0">
              <a:solidFill>
                <a:schemeClr val="tx1"/>
              </a:solidFill>
            </a:endParaRPr>
          </a:p>
        </p:txBody>
      </p:sp>
      <p:sp>
        <p:nvSpPr>
          <p:cNvPr id="50" name="Text Placeholder 19">
            <a:extLst>
              <a:ext uri="{FF2B5EF4-FFF2-40B4-BE49-F238E27FC236}">
                <a16:creationId xmlns:a16="http://schemas.microsoft.com/office/drawing/2014/main" id="{9617CB63-F2CA-4C87-A946-B8D2E77CF4A7}"/>
              </a:ext>
            </a:extLst>
          </p:cNvPr>
          <p:cNvSpPr txBox="1">
            <a:spLocks/>
          </p:cNvSpPr>
          <p:nvPr/>
        </p:nvSpPr>
        <p:spPr>
          <a:xfrm>
            <a:off x="8002473" y="326106"/>
            <a:ext cx="28849990" cy="2573750"/>
          </a:xfrm>
          <a:prstGeom prst="rect">
            <a:avLst/>
          </a:prstGeom>
          <a:noFill/>
        </p:spPr>
        <p:txBody>
          <a:bodyPr vert="horz" lIns="80010" tIns="40005" rIns="80010" bIns="40005" rtlCol="0" anchor="t"/>
          <a:lstStyle>
            <a:defPPr>
              <a:defRPr lang="en-US"/>
            </a:defPPr>
            <a:lvl1pPr marL="0" algn="ctr" defTabSz="457200" rtl="0" eaLnBrk="1" latinLnBrk="0" hangingPunct="1">
              <a:defRPr sz="576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pPr>
            <a:r>
              <a:rPr lang="en-US" sz="8800" b="1" dirty="0">
                <a:solidFill>
                  <a:schemeClr val="bg1"/>
                </a:solidFill>
              </a:rPr>
              <a:t>Identifying Driving Factors of Extinction and Body Size for Molluscs During the Late Ordovician Mass Extinction</a:t>
            </a:r>
            <a:endParaRPr lang="en-US" sz="8800" b="1" dirty="0">
              <a:solidFill>
                <a:schemeClr val="bg1"/>
              </a:solidFill>
              <a:latin typeface="Trebuchet MS" panose="020B0603020202020204" pitchFamily="34" charset="0"/>
              <a:cs typeface="Times New Roman" panose="02020603050405020304" pitchFamily="18" charset="0"/>
            </a:endParaRPr>
          </a:p>
        </p:txBody>
      </p:sp>
      <p:pic>
        <p:nvPicPr>
          <p:cNvPr id="53" name="Picture 52">
            <a:extLst>
              <a:ext uri="{FF2B5EF4-FFF2-40B4-BE49-F238E27FC236}">
                <a16:creationId xmlns:a16="http://schemas.microsoft.com/office/drawing/2014/main" id="{352B1D97-8067-4C61-A0D2-3FD65F420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 y="8016"/>
            <a:ext cx="8780120" cy="4828837"/>
          </a:xfrm>
          <a:prstGeom prst="rect">
            <a:avLst/>
          </a:prstGeom>
        </p:spPr>
      </p:pic>
      <p:pic>
        <p:nvPicPr>
          <p:cNvPr id="56" name="Picture 55">
            <a:extLst>
              <a:ext uri="{FF2B5EF4-FFF2-40B4-BE49-F238E27FC236}">
                <a16:creationId xmlns:a16="http://schemas.microsoft.com/office/drawing/2014/main" id="{80920422-C547-46D1-9FF9-0F46EB267A73}"/>
              </a:ext>
            </a:extLst>
          </p:cNvPr>
          <p:cNvPicPr>
            <a:picLocks noChangeAspect="1"/>
          </p:cNvPicPr>
          <p:nvPr/>
        </p:nvPicPr>
        <p:blipFill rotWithShape="1">
          <a:blip r:embed="rId4"/>
          <a:srcRect l="331" t="952" b="3769"/>
          <a:stretch/>
        </p:blipFill>
        <p:spPr>
          <a:xfrm>
            <a:off x="22002633" y="13595138"/>
            <a:ext cx="10587768" cy="3791045"/>
          </a:xfrm>
          <a:prstGeom prst="rect">
            <a:avLst/>
          </a:prstGeom>
        </p:spPr>
      </p:pic>
      <p:pic>
        <p:nvPicPr>
          <p:cNvPr id="71" name="Picture 70">
            <a:extLst>
              <a:ext uri="{FF2B5EF4-FFF2-40B4-BE49-F238E27FC236}">
                <a16:creationId xmlns:a16="http://schemas.microsoft.com/office/drawing/2014/main" id="{D816180D-2F74-4393-A908-58B05B1C76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73660" y="-74298"/>
            <a:ext cx="5356418" cy="5356418"/>
          </a:xfrm>
          <a:prstGeom prst="rect">
            <a:avLst/>
          </a:prstGeom>
        </p:spPr>
      </p:pic>
      <p:sp>
        <p:nvSpPr>
          <p:cNvPr id="15" name="Text Placeholder 19">
            <a:extLst>
              <a:ext uri="{FF2B5EF4-FFF2-40B4-BE49-F238E27FC236}">
                <a16:creationId xmlns:a16="http://schemas.microsoft.com/office/drawing/2014/main" id="{EBEFA1A1-00A4-4960-8647-C284408B24F7}"/>
              </a:ext>
            </a:extLst>
          </p:cNvPr>
          <p:cNvSpPr txBox="1">
            <a:spLocks/>
          </p:cNvSpPr>
          <p:nvPr/>
        </p:nvSpPr>
        <p:spPr>
          <a:xfrm>
            <a:off x="529993" y="22684639"/>
            <a:ext cx="9575491" cy="15170536"/>
          </a:xfrm>
          <a:prstGeom prst="rect">
            <a:avLst/>
          </a:prstGeom>
          <a:solidFill>
            <a:schemeClr val="bg1"/>
          </a:solidFill>
          <a:ln>
            <a:solidFill>
              <a:srgbClr val="C00000"/>
            </a:solidFill>
          </a:ln>
        </p:spPr>
        <p:txBody>
          <a:bodyPr vert="horz" lIns="80010" tIns="40005" rIns="80010" bIns="40005" rtlCol="0" anchor="t"/>
          <a:lstStyle>
            <a:defPPr>
              <a:defRPr lang="en-US"/>
            </a:defPPr>
            <a:lvl1pPr marL="0" algn="ctr" defTabSz="457200" rtl="0" eaLnBrk="1" latinLnBrk="0" hangingPunct="1">
              <a:defRPr sz="576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endParaRPr lang="en-US" sz="2450" dirty="0">
              <a:solidFill>
                <a:schemeClr val="tx1"/>
              </a:solidFill>
              <a:latin typeface="Calibri"/>
              <a:cs typeface="Calibri"/>
            </a:endParaRPr>
          </a:p>
        </p:txBody>
      </p:sp>
      <p:sp>
        <p:nvSpPr>
          <p:cNvPr id="52" name="Text Placeholder 19">
            <a:extLst>
              <a:ext uri="{FF2B5EF4-FFF2-40B4-BE49-F238E27FC236}">
                <a16:creationId xmlns:a16="http://schemas.microsoft.com/office/drawing/2014/main" id="{1617EB79-281E-4225-8EC2-AFDDC2299FEC}"/>
              </a:ext>
            </a:extLst>
          </p:cNvPr>
          <p:cNvSpPr txBox="1">
            <a:spLocks/>
          </p:cNvSpPr>
          <p:nvPr/>
        </p:nvSpPr>
        <p:spPr>
          <a:xfrm>
            <a:off x="33531261" y="18416738"/>
            <a:ext cx="9861340" cy="11774138"/>
          </a:xfrm>
          <a:prstGeom prst="rect">
            <a:avLst/>
          </a:prstGeom>
          <a:solidFill>
            <a:schemeClr val="bg1"/>
          </a:solidFill>
          <a:ln>
            <a:solidFill>
              <a:srgbClr val="C00000"/>
            </a:solidFill>
          </a:ln>
        </p:spPr>
        <p:txBody>
          <a:bodyPr vert="horz" lIns="80010" tIns="40005" rIns="80010" bIns="40005" rtlCol="0" anchor="t"/>
          <a:lstStyle>
            <a:defPPr>
              <a:defRPr lang="en-US"/>
            </a:defPPr>
            <a:lvl1pPr marL="0" algn="ctr" defTabSz="457200" rtl="0" eaLnBrk="1" latinLnBrk="0" hangingPunct="1">
              <a:defRPr sz="576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2400" dirty="0">
                <a:solidFill>
                  <a:schemeClr val="tx1"/>
                </a:solidFill>
              </a:rPr>
              <a:t>On the whole, our tests yielded results different from what was expected. Past research concerning body size trends during mass extinction events has suggested that larger organisms preferentially go extinct. However, our analyses revealed no significant correlation between body size and risk of extinction for molluscs during the Late Ordovician Mass Extinction, although smaller organisms tended to have a high extinction risk on a class level. However, </a:t>
            </a:r>
            <a:r>
              <a:rPr lang="en-US" sz="2400" b="1" dirty="0">
                <a:solidFill>
                  <a:schemeClr val="tx1"/>
                </a:solidFill>
              </a:rPr>
              <a:t>there is a strong correlation between pO</a:t>
            </a:r>
            <a:r>
              <a:rPr lang="en-US" sz="2400" b="1" baseline="-25000" dirty="0">
                <a:solidFill>
                  <a:schemeClr val="tx1"/>
                </a:solidFill>
              </a:rPr>
              <a:t>2</a:t>
            </a:r>
            <a:r>
              <a:rPr lang="en-US" sz="2400" b="1" dirty="0">
                <a:solidFill>
                  <a:schemeClr val="tx1"/>
                </a:solidFill>
              </a:rPr>
              <a:t> levels and mean body size extinction rates for all molluscs</a:t>
            </a:r>
            <a:r>
              <a:rPr lang="en-US" sz="2400" dirty="0">
                <a:solidFill>
                  <a:schemeClr val="tx1"/>
                </a:solidFill>
              </a:rPr>
              <a:t>, although as this result is a correlation between rates not odd, it cannot be used as a predictor for extinction and body size but remains a significant relationship. Additionally, other ecological and physiological factors provide even more insight into extinction and body size patterns. Throughout the entire Ordovician, </a:t>
            </a:r>
            <a:r>
              <a:rPr lang="en-US" sz="2400" b="1" dirty="0">
                <a:solidFill>
                  <a:schemeClr val="tx1"/>
                </a:solidFill>
              </a:rPr>
              <a:t>there were strong positive correlations between extinction and body size and the ecological and physiological traits of tiering, circulation, motility, and feeding</a:t>
            </a:r>
            <a:r>
              <a:rPr lang="en-US" sz="2400" dirty="0">
                <a:solidFill>
                  <a:schemeClr val="tx1"/>
                </a:solidFill>
              </a:rPr>
              <a:t>. More notably, there is a distinct difference in these correlation coefficients during the LOME. Over the course of the Great Ordovician Biodiversification Event (GOBE), these relations were increasing. Adversely, the correlation between the ecological or physiological factors and extinction and body size, either stagnated or decreased, although remaining strongly positive. Testing the relationship between tiering, circulation, and feeding data resulted in extremely strong, significant correlations, alluding to the presence of confounding factors. Many of these traits associated with preferential extinction -- predatory feeding, water column tiering, and a closed circulation -- belong to cephalopods, indicating that the strong correlation could be a result of cephalopodic extinction. However, motility remained disparate from the other three variables. Further research is necessary to determine which of these factors is the most impactful on the extinction rate of cephalopods. In the end, our results identified significant relationships between ecological traits, pO</a:t>
            </a:r>
            <a:r>
              <a:rPr lang="en-US" sz="2400" baseline="-25000" dirty="0">
                <a:solidFill>
                  <a:schemeClr val="tx1"/>
                </a:solidFill>
              </a:rPr>
              <a:t>2</a:t>
            </a:r>
            <a:r>
              <a:rPr lang="en-US" sz="2400" dirty="0">
                <a:solidFill>
                  <a:schemeClr val="tx1"/>
                </a:solidFill>
              </a:rPr>
              <a:t>, extinction risk, and body size. Thus, </a:t>
            </a:r>
            <a:r>
              <a:rPr lang="en-US" sz="2400" b="1" dirty="0">
                <a:solidFill>
                  <a:schemeClr val="tx1"/>
                </a:solidFill>
              </a:rPr>
              <a:t>while body size itself may not be a significant driving factor in extinction risk, circulation, motility, tiering, feeding traits, and oxygen levels act as better predictors for both body size and extinction risk of molluscs during the LOME. </a:t>
            </a:r>
            <a:endParaRPr lang="en-US" sz="2400" b="1" dirty="0">
              <a:solidFill>
                <a:schemeClr val="tx1"/>
              </a:solidFill>
              <a:cs typeface="Calibri"/>
            </a:endParaRPr>
          </a:p>
          <a:p>
            <a:pPr algn="l"/>
            <a:br>
              <a:rPr lang="en-US" sz="2400" dirty="0"/>
            </a:br>
            <a:br>
              <a:rPr lang="en-US" sz="2400" dirty="0"/>
            </a:br>
            <a:endParaRPr lang="en-US" sz="2400" dirty="0">
              <a:solidFill>
                <a:schemeClr val="tx1"/>
              </a:solidFill>
              <a:latin typeface="Trebuchet MS" panose="020B0603020202020204" pitchFamily="34" charset="0"/>
              <a:cs typeface="Times New Roman" panose="02020603050405020304" pitchFamily="18" charset="0"/>
            </a:endParaRPr>
          </a:p>
        </p:txBody>
      </p:sp>
      <p:pic>
        <p:nvPicPr>
          <p:cNvPr id="81" name="Picture 81" descr="A screenshot of a cell phone&#10;&#10;Description automatically generated">
            <a:extLst>
              <a:ext uri="{FF2B5EF4-FFF2-40B4-BE49-F238E27FC236}">
                <a16:creationId xmlns:a16="http://schemas.microsoft.com/office/drawing/2014/main" id="{C9E39742-DF5E-43CA-BDF9-252B2AD1407C}"/>
              </a:ext>
            </a:extLst>
          </p:cNvPr>
          <p:cNvPicPr>
            <a:picLocks noChangeAspect="1"/>
          </p:cNvPicPr>
          <p:nvPr/>
        </p:nvPicPr>
        <p:blipFill>
          <a:blip r:embed="rId6"/>
          <a:stretch>
            <a:fillRect/>
          </a:stretch>
        </p:blipFill>
        <p:spPr>
          <a:xfrm>
            <a:off x="11227057" y="5879698"/>
            <a:ext cx="21330364" cy="7230793"/>
          </a:xfrm>
          <a:prstGeom prst="rect">
            <a:avLst/>
          </a:prstGeom>
          <a:ln>
            <a:solidFill>
              <a:srgbClr val="C00000"/>
            </a:solidFill>
          </a:ln>
        </p:spPr>
      </p:pic>
      <p:sp>
        <p:nvSpPr>
          <p:cNvPr id="45" name="Text Placeholder 19">
            <a:extLst>
              <a:ext uri="{FF2B5EF4-FFF2-40B4-BE49-F238E27FC236}">
                <a16:creationId xmlns:a16="http://schemas.microsoft.com/office/drawing/2014/main" id="{837258F4-9718-45C2-9655-59D50A150FFA}"/>
              </a:ext>
            </a:extLst>
          </p:cNvPr>
          <p:cNvSpPr txBox="1">
            <a:spLocks/>
          </p:cNvSpPr>
          <p:nvPr/>
        </p:nvSpPr>
        <p:spPr>
          <a:xfrm>
            <a:off x="8608348" y="2415627"/>
            <a:ext cx="28071268" cy="1915031"/>
          </a:xfrm>
          <a:prstGeom prst="rect">
            <a:avLst/>
          </a:prstGeom>
          <a:noFill/>
        </p:spPr>
        <p:txBody>
          <a:bodyPr vert="horz" lIns="80010" tIns="40005" rIns="80010" bIns="40005" rtlCol="0" anchor="t"/>
          <a:lstStyle>
            <a:defPPr>
              <a:defRPr lang="en-US"/>
            </a:defPPr>
            <a:lvl1pPr marL="0" algn="ctr" defTabSz="457200" rtl="0" eaLnBrk="1" latinLnBrk="0" hangingPunct="1">
              <a:defRPr sz="576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sz="5400" b="1" u="sng" dirty="0">
                <a:solidFill>
                  <a:schemeClr val="bg1"/>
                </a:solidFill>
              </a:rPr>
              <a:t>Adarsh S. Ambati,</a:t>
            </a:r>
            <a:r>
              <a:rPr lang="en-US" sz="5400" b="1" dirty="0">
                <a:solidFill>
                  <a:schemeClr val="bg1"/>
                </a:solidFill>
              </a:rPr>
              <a:t> </a:t>
            </a:r>
            <a:r>
              <a:rPr lang="en-US" sz="5400" b="1" u="sng" dirty="0">
                <a:solidFill>
                  <a:schemeClr val="bg1"/>
                </a:solidFill>
              </a:rPr>
              <a:t>Ilinca M. Flacau</a:t>
            </a:r>
            <a:r>
              <a:rPr lang="en-US" sz="5400" b="1" dirty="0">
                <a:solidFill>
                  <a:schemeClr val="bg1"/>
                </a:solidFill>
              </a:rPr>
              <a:t>, </a:t>
            </a:r>
            <a:r>
              <a:rPr lang="en-US" sz="5400" b="1" u="sng" dirty="0">
                <a:solidFill>
                  <a:schemeClr val="bg1"/>
                </a:solidFill>
              </a:rPr>
              <a:t>Addy V. Ngo</a:t>
            </a:r>
            <a:r>
              <a:rPr lang="en-US" sz="5400" b="1" dirty="0">
                <a:solidFill>
                  <a:schemeClr val="bg1"/>
                </a:solidFill>
              </a:rPr>
              <a:t>, </a:t>
            </a:r>
            <a:r>
              <a:rPr lang="en-US" sz="5400" b="1" dirty="0">
                <a:solidFill>
                  <a:schemeClr val="bg1"/>
                </a:solidFill>
                <a:ea typeface="+mn-lt"/>
                <a:cs typeface="+mn-lt"/>
              </a:rPr>
              <a:t>Pedro M. Monarrez, Michael Pimentel-Galvan, Noel A. Heim, Jonathan L. Payne</a:t>
            </a:r>
            <a:endParaRPr lang="en-US" sz="5400" b="1" dirty="0">
              <a:solidFill>
                <a:schemeClr val="bg1"/>
              </a:solidFill>
              <a:cs typeface="Calibri"/>
            </a:endParaRPr>
          </a:p>
        </p:txBody>
      </p:sp>
      <p:pic>
        <p:nvPicPr>
          <p:cNvPr id="5" name="Picture 5" descr="A close up of a map&#10;&#10;Description automatically generated">
            <a:extLst>
              <a:ext uri="{FF2B5EF4-FFF2-40B4-BE49-F238E27FC236}">
                <a16:creationId xmlns:a16="http://schemas.microsoft.com/office/drawing/2014/main" id="{E37FD7BE-8191-454E-990F-8C71D809400D}"/>
              </a:ext>
            </a:extLst>
          </p:cNvPr>
          <p:cNvPicPr>
            <a:picLocks noChangeAspect="1"/>
          </p:cNvPicPr>
          <p:nvPr/>
        </p:nvPicPr>
        <p:blipFill>
          <a:blip r:embed="rId7"/>
          <a:stretch>
            <a:fillRect/>
          </a:stretch>
        </p:blipFill>
        <p:spPr>
          <a:xfrm>
            <a:off x="11227057" y="13586361"/>
            <a:ext cx="10790790" cy="3813758"/>
          </a:xfrm>
          <a:prstGeom prst="rect">
            <a:avLst/>
          </a:prstGeom>
        </p:spPr>
      </p:pic>
      <p:graphicFrame>
        <p:nvGraphicFramePr>
          <p:cNvPr id="10" name="Table 9">
            <a:extLst>
              <a:ext uri="{FF2B5EF4-FFF2-40B4-BE49-F238E27FC236}">
                <a16:creationId xmlns:a16="http://schemas.microsoft.com/office/drawing/2014/main" id="{C666DBD7-313D-4EE5-B740-A0C6FA2BBF41}"/>
              </a:ext>
            </a:extLst>
          </p:cNvPr>
          <p:cNvGraphicFramePr>
            <a:graphicFrameLocks noGrp="1"/>
          </p:cNvGraphicFramePr>
          <p:nvPr>
            <p:extLst>
              <p:ext uri="{D42A27DB-BD31-4B8C-83A1-F6EECF244321}">
                <p14:modId xmlns:p14="http://schemas.microsoft.com/office/powerpoint/2010/main" val="1719605205"/>
              </p:ext>
            </p:extLst>
          </p:nvPr>
        </p:nvGraphicFramePr>
        <p:xfrm>
          <a:off x="11189136" y="26510963"/>
          <a:ext cx="21379706" cy="5935748"/>
        </p:xfrm>
        <a:graphic>
          <a:graphicData uri="http://schemas.openxmlformats.org/drawingml/2006/table">
            <a:tbl>
              <a:tblPr firstRow="1" bandRow="1">
                <a:tableStyleId>{5C22544A-7EE6-4342-B048-85BDC9FD1C3A}</a:tableStyleId>
              </a:tblPr>
              <a:tblGrid>
                <a:gridCol w="5407728">
                  <a:extLst>
                    <a:ext uri="{9D8B030D-6E8A-4147-A177-3AD203B41FA5}">
                      <a16:colId xmlns:a16="http://schemas.microsoft.com/office/drawing/2014/main" val="801231304"/>
                    </a:ext>
                  </a:extLst>
                </a:gridCol>
                <a:gridCol w="2815619">
                  <a:extLst>
                    <a:ext uri="{9D8B030D-6E8A-4147-A177-3AD203B41FA5}">
                      <a16:colId xmlns:a16="http://schemas.microsoft.com/office/drawing/2014/main" val="2881235353"/>
                    </a:ext>
                  </a:extLst>
                </a:gridCol>
                <a:gridCol w="2145216">
                  <a:extLst>
                    <a:ext uri="{9D8B030D-6E8A-4147-A177-3AD203B41FA5}">
                      <a16:colId xmlns:a16="http://schemas.microsoft.com/office/drawing/2014/main" val="1861211944"/>
                    </a:ext>
                  </a:extLst>
                </a:gridCol>
                <a:gridCol w="2145216">
                  <a:extLst>
                    <a:ext uri="{9D8B030D-6E8A-4147-A177-3AD203B41FA5}">
                      <a16:colId xmlns:a16="http://schemas.microsoft.com/office/drawing/2014/main" val="1135474060"/>
                    </a:ext>
                  </a:extLst>
                </a:gridCol>
                <a:gridCol w="4337076">
                  <a:extLst>
                    <a:ext uri="{9D8B030D-6E8A-4147-A177-3AD203B41FA5}">
                      <a16:colId xmlns:a16="http://schemas.microsoft.com/office/drawing/2014/main" val="4082130668"/>
                    </a:ext>
                  </a:extLst>
                </a:gridCol>
                <a:gridCol w="2160763">
                  <a:extLst>
                    <a:ext uri="{9D8B030D-6E8A-4147-A177-3AD203B41FA5}">
                      <a16:colId xmlns:a16="http://schemas.microsoft.com/office/drawing/2014/main" val="3221333198"/>
                    </a:ext>
                  </a:extLst>
                </a:gridCol>
                <a:gridCol w="2368088">
                  <a:extLst>
                    <a:ext uri="{9D8B030D-6E8A-4147-A177-3AD203B41FA5}">
                      <a16:colId xmlns:a16="http://schemas.microsoft.com/office/drawing/2014/main" val="1274787788"/>
                    </a:ext>
                  </a:extLst>
                </a:gridCol>
              </a:tblGrid>
              <a:tr h="1804103">
                <a:tc>
                  <a:txBody>
                    <a:bodyPr/>
                    <a:lstStyle/>
                    <a:p>
                      <a:pPr marL="0" lvl="0" algn="l">
                        <a:spcBef>
                          <a:spcPts val="0"/>
                        </a:spcBef>
                        <a:spcAft>
                          <a:spcPts val="0"/>
                        </a:spcAft>
                        <a:buNone/>
                      </a:pPr>
                      <a:endParaRPr lang="en-US" sz="3200" b="0" dirty="0">
                        <a:latin typeface="+mn-lt"/>
                      </a:endParaRPr>
                    </a:p>
                  </a:txBody>
                  <a:tcPr marL="0" marR="0" marT="0" marB="0" anchor="ctr">
                    <a:solidFill>
                      <a:srgbClr val="D81616"/>
                    </a:solidFill>
                  </a:tcPr>
                </a:tc>
                <a:tc>
                  <a:txBody>
                    <a:bodyPr/>
                    <a:lstStyle/>
                    <a:p>
                      <a:pPr marL="0" algn="ctr" rtl="0" eaLnBrk="1" fontAlgn="b" latinLnBrk="0" hangingPunct="1">
                        <a:spcBef>
                          <a:spcPts val="0"/>
                        </a:spcBef>
                        <a:spcAft>
                          <a:spcPts val="0"/>
                        </a:spcAft>
                      </a:pPr>
                      <a:r>
                        <a:rPr lang="en-US" sz="2800" kern="1200" dirty="0">
                          <a:effectLst/>
                          <a:latin typeface="+mn-lt"/>
                        </a:rPr>
                        <a:t>pO</a:t>
                      </a:r>
                      <a:r>
                        <a:rPr lang="en-US" sz="2800" kern="1200" baseline="-25000" dirty="0">
                          <a:effectLst/>
                          <a:latin typeface="+mn-lt"/>
                        </a:rPr>
                        <a:t>2</a:t>
                      </a:r>
                      <a:r>
                        <a:rPr lang="en-US" sz="2800" kern="1200" dirty="0">
                          <a:effectLst/>
                          <a:latin typeface="+mn-lt"/>
                        </a:rPr>
                        <a:t> Correlation Coefficient</a:t>
                      </a:r>
                      <a:endParaRPr lang="en-US" sz="2800" dirty="0">
                        <a:effectLst/>
                        <a:latin typeface="+mn-lt"/>
                      </a:endParaRPr>
                    </a:p>
                  </a:txBody>
                  <a:tcPr marL="0" marR="0" marT="0" marB="0" anchor="ctr">
                    <a:solidFill>
                      <a:srgbClr val="D81616"/>
                    </a:solidFill>
                  </a:tcPr>
                </a:tc>
                <a:tc>
                  <a:txBody>
                    <a:bodyPr/>
                    <a:lstStyle/>
                    <a:p>
                      <a:pPr marL="0" algn="ctr" rtl="0" eaLnBrk="1" fontAlgn="b" latinLnBrk="0" hangingPunct="1">
                        <a:spcBef>
                          <a:spcPts val="0"/>
                        </a:spcBef>
                        <a:spcAft>
                          <a:spcPts val="0"/>
                        </a:spcAft>
                      </a:pPr>
                      <a:r>
                        <a:rPr lang="en-US" sz="2800" kern="1200" dirty="0">
                          <a:effectLst/>
                          <a:latin typeface="+mn-lt"/>
                        </a:rPr>
                        <a:t>P-Value</a:t>
                      </a:r>
                      <a:endParaRPr lang="en-US" sz="2800" dirty="0">
                        <a:effectLst/>
                        <a:latin typeface="+mn-lt"/>
                      </a:endParaRPr>
                    </a:p>
                  </a:txBody>
                  <a:tcPr marL="0" marR="0" marT="0" marB="0" anchor="ctr">
                    <a:solidFill>
                      <a:srgbClr val="D81616"/>
                    </a:solidFill>
                  </a:tcPr>
                </a:tc>
                <a:tc>
                  <a:txBody>
                    <a:bodyPr/>
                    <a:lstStyle/>
                    <a:p>
                      <a:pPr marL="0" algn="ctr" rtl="0" eaLnBrk="1" fontAlgn="b" latinLnBrk="0" hangingPunct="1">
                        <a:spcBef>
                          <a:spcPts val="0"/>
                        </a:spcBef>
                        <a:spcAft>
                          <a:spcPts val="0"/>
                        </a:spcAft>
                      </a:pPr>
                      <a:r>
                        <a:rPr lang="en-US" sz="2800" kern="1200" dirty="0">
                          <a:effectLst/>
                          <a:latin typeface="+mn-lt"/>
                        </a:rPr>
                        <a:t>Significant?</a:t>
                      </a:r>
                      <a:endParaRPr lang="en-US" sz="2800" dirty="0">
                        <a:effectLst/>
                        <a:latin typeface="+mn-lt"/>
                      </a:endParaRPr>
                    </a:p>
                  </a:txBody>
                  <a:tcPr marL="0" marR="0" marT="0" marB="0" anchor="ctr">
                    <a:solidFill>
                      <a:srgbClr val="D81616"/>
                    </a:solidFill>
                  </a:tcPr>
                </a:tc>
                <a:tc>
                  <a:txBody>
                    <a:bodyPr/>
                    <a:lstStyle/>
                    <a:p>
                      <a:pPr marL="0" algn="ctr" rtl="0" eaLnBrk="1" fontAlgn="b" latinLnBrk="0" hangingPunct="1">
                        <a:spcBef>
                          <a:spcPts val="0"/>
                        </a:spcBef>
                        <a:spcAft>
                          <a:spcPts val="0"/>
                        </a:spcAft>
                      </a:pPr>
                      <a:r>
                        <a:rPr lang="en-US" sz="2800" kern="1200" dirty="0">
                          <a:effectLst/>
                          <a:latin typeface="+mn-lt"/>
                        </a:rPr>
                        <a:t>Sea Level Correlation Coefficient</a:t>
                      </a:r>
                      <a:endParaRPr lang="en-US" sz="2800" dirty="0">
                        <a:effectLst/>
                        <a:latin typeface="+mn-lt"/>
                      </a:endParaRPr>
                    </a:p>
                  </a:txBody>
                  <a:tcPr marL="0" marR="0" marT="0" marB="0" anchor="ctr">
                    <a:solidFill>
                      <a:srgbClr val="D81616"/>
                    </a:solidFill>
                  </a:tcPr>
                </a:tc>
                <a:tc>
                  <a:txBody>
                    <a:bodyPr/>
                    <a:lstStyle/>
                    <a:p>
                      <a:pPr marL="0" algn="ctr" rtl="0" eaLnBrk="1" fontAlgn="b" latinLnBrk="0" hangingPunct="1">
                        <a:spcBef>
                          <a:spcPts val="0"/>
                        </a:spcBef>
                        <a:spcAft>
                          <a:spcPts val="0"/>
                        </a:spcAft>
                      </a:pPr>
                      <a:r>
                        <a:rPr lang="en-US" sz="2800" kern="1200" dirty="0">
                          <a:effectLst/>
                          <a:latin typeface="+mn-lt"/>
                        </a:rPr>
                        <a:t>P-Value</a:t>
                      </a:r>
                      <a:endParaRPr lang="en-US" sz="2800" dirty="0">
                        <a:effectLst/>
                        <a:latin typeface="+mn-lt"/>
                      </a:endParaRPr>
                    </a:p>
                  </a:txBody>
                  <a:tcPr marL="0" marR="0" marT="0" marB="0" anchor="ctr">
                    <a:solidFill>
                      <a:srgbClr val="D81616"/>
                    </a:solidFill>
                  </a:tcPr>
                </a:tc>
                <a:tc>
                  <a:txBody>
                    <a:bodyPr/>
                    <a:lstStyle/>
                    <a:p>
                      <a:pPr marL="0" algn="ctr" rtl="0" eaLnBrk="1" fontAlgn="b" latinLnBrk="0" hangingPunct="1">
                        <a:spcBef>
                          <a:spcPts val="0"/>
                        </a:spcBef>
                        <a:spcAft>
                          <a:spcPts val="0"/>
                        </a:spcAft>
                      </a:pPr>
                      <a:r>
                        <a:rPr lang="en-US" sz="2800" kern="1200" dirty="0">
                          <a:effectLst/>
                          <a:latin typeface="+mn-lt"/>
                        </a:rPr>
                        <a:t>Significant?</a:t>
                      </a:r>
                      <a:endParaRPr lang="en-US" sz="2800" dirty="0">
                        <a:effectLst/>
                        <a:latin typeface="+mn-lt"/>
                      </a:endParaRPr>
                    </a:p>
                  </a:txBody>
                  <a:tcPr marL="0" marR="0" marT="0" marB="0" anchor="ctr">
                    <a:solidFill>
                      <a:srgbClr val="D81616"/>
                    </a:solidFill>
                  </a:tcPr>
                </a:tc>
                <a:extLst>
                  <a:ext uri="{0D108BD9-81ED-4DB2-BD59-A6C34878D82A}">
                    <a16:rowId xmlns:a16="http://schemas.microsoft.com/office/drawing/2014/main" val="1718527175"/>
                  </a:ext>
                </a:extLst>
              </a:tr>
              <a:tr h="544095">
                <a:tc>
                  <a:txBody>
                    <a:bodyPr/>
                    <a:lstStyle/>
                    <a:p>
                      <a:pPr marL="0" algn="ctr" rtl="0" eaLnBrk="1" fontAlgn="b" latinLnBrk="0" hangingPunct="1">
                        <a:spcBef>
                          <a:spcPts val="0"/>
                        </a:spcBef>
                        <a:spcAft>
                          <a:spcPts val="0"/>
                        </a:spcAft>
                      </a:pPr>
                      <a:r>
                        <a:rPr lang="en-US" sz="2400" b="1" kern="1200" dirty="0">
                          <a:solidFill>
                            <a:schemeClr val="bg1"/>
                          </a:solidFill>
                          <a:effectLst/>
                          <a:latin typeface="+mn-lt"/>
                        </a:rPr>
                        <a:t>Body Size vs. Extinction Risk</a:t>
                      </a:r>
                      <a:endParaRPr lang="en-US" sz="2400" b="1" dirty="0">
                        <a:solidFill>
                          <a:schemeClr val="bg1"/>
                        </a:solidFill>
                        <a:effectLst/>
                        <a:latin typeface="+mn-lt"/>
                      </a:endParaRPr>
                    </a:p>
                  </a:txBody>
                  <a:tcPr marL="0" marR="0" marT="0" marB="0" anchor="ctr">
                    <a:solidFill>
                      <a:srgbClr val="D81616"/>
                    </a:solidFill>
                  </a:tcPr>
                </a:tc>
                <a:tc>
                  <a:txBody>
                    <a:bodyPr/>
                    <a:lstStyle/>
                    <a:p>
                      <a:pPr marL="0" algn="ctr" rtl="0" eaLnBrk="1" fontAlgn="b" latinLnBrk="0" hangingPunct="1">
                        <a:spcBef>
                          <a:spcPts val="0"/>
                        </a:spcBef>
                        <a:spcAft>
                          <a:spcPts val="0"/>
                        </a:spcAft>
                      </a:pPr>
                      <a:r>
                        <a:rPr lang="en-US" sz="1800" kern="1200" dirty="0">
                          <a:solidFill>
                            <a:schemeClr val="tx1"/>
                          </a:solidFill>
                          <a:effectLst/>
                          <a:latin typeface="+mn-lt"/>
                        </a:rPr>
                        <a:t>-0.087</a:t>
                      </a:r>
                      <a:endParaRPr lang="en-US" sz="8000" dirty="0">
                        <a:solidFill>
                          <a:schemeClr val="tx1"/>
                        </a:solidFill>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1800" kern="1200" dirty="0">
                          <a:solidFill>
                            <a:schemeClr val="tx1"/>
                          </a:solidFill>
                          <a:effectLst/>
                          <a:latin typeface="+mn-lt"/>
                        </a:rPr>
                        <a:t>0.854</a:t>
                      </a:r>
                      <a:endParaRPr lang="en-US" sz="8000" dirty="0">
                        <a:solidFill>
                          <a:schemeClr val="tx1"/>
                        </a:solidFill>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1800" kern="1200" dirty="0">
                          <a:solidFill>
                            <a:schemeClr val="tx1"/>
                          </a:solidFill>
                          <a:effectLst/>
                          <a:latin typeface="+mn-lt"/>
                        </a:rPr>
                        <a:t>  N</a:t>
                      </a:r>
                      <a:endParaRPr lang="en-US" sz="8000" dirty="0">
                        <a:solidFill>
                          <a:schemeClr val="tx1"/>
                        </a:solidFill>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2800" b="1" kern="1200" dirty="0">
                          <a:solidFill>
                            <a:schemeClr val="tx1"/>
                          </a:solidFill>
                          <a:effectLst/>
                          <a:latin typeface="+mn-lt"/>
                        </a:rPr>
                        <a:t>0.730</a:t>
                      </a:r>
                      <a:endParaRPr lang="en-US" sz="8000" b="1" dirty="0">
                        <a:solidFill>
                          <a:schemeClr val="tx1"/>
                        </a:solidFill>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2800" b="1" kern="1200" dirty="0">
                          <a:solidFill>
                            <a:schemeClr val="tx1"/>
                          </a:solidFill>
                          <a:effectLst/>
                          <a:latin typeface="+mn-lt"/>
                        </a:rPr>
                        <a:t>0.063</a:t>
                      </a:r>
                      <a:endParaRPr lang="en-US" sz="8000" b="1" dirty="0">
                        <a:solidFill>
                          <a:schemeClr val="tx1"/>
                        </a:solidFill>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2800" b="1" kern="1200" dirty="0">
                          <a:solidFill>
                            <a:schemeClr val="tx1"/>
                          </a:solidFill>
                          <a:effectLst/>
                          <a:latin typeface="+mn-lt"/>
                        </a:rPr>
                        <a:t>  N (Barely)</a:t>
                      </a:r>
                      <a:endParaRPr lang="en-US" sz="8000" b="1" dirty="0">
                        <a:solidFill>
                          <a:schemeClr val="tx1"/>
                        </a:solidFill>
                        <a:effectLst/>
                        <a:latin typeface="+mn-lt"/>
                      </a:endParaRPr>
                    </a:p>
                  </a:txBody>
                  <a:tcPr marL="0" marR="0" marT="0" marB="0" anchor="ctr">
                    <a:solidFill>
                      <a:srgbClr val="F7B3B3"/>
                    </a:solidFill>
                  </a:tcPr>
                </a:tc>
                <a:extLst>
                  <a:ext uri="{0D108BD9-81ED-4DB2-BD59-A6C34878D82A}">
                    <a16:rowId xmlns:a16="http://schemas.microsoft.com/office/drawing/2014/main" val="250454417"/>
                  </a:ext>
                </a:extLst>
              </a:tr>
              <a:tr h="544095">
                <a:tc>
                  <a:txBody>
                    <a:bodyPr/>
                    <a:lstStyle/>
                    <a:p>
                      <a:pPr marL="0" algn="ctr" rtl="0" eaLnBrk="1" fontAlgn="b" latinLnBrk="0" hangingPunct="1">
                        <a:spcBef>
                          <a:spcPts val="0"/>
                        </a:spcBef>
                        <a:spcAft>
                          <a:spcPts val="0"/>
                        </a:spcAft>
                      </a:pPr>
                      <a:r>
                        <a:rPr lang="en-US" sz="2400" b="1" kern="1200" dirty="0">
                          <a:solidFill>
                            <a:schemeClr val="bg1"/>
                          </a:solidFill>
                          <a:effectLst/>
                          <a:latin typeface="+mn-lt"/>
                        </a:rPr>
                        <a:t>Circulation vs. Body Size</a:t>
                      </a:r>
                      <a:endParaRPr lang="en-US" sz="2400" b="1" dirty="0">
                        <a:solidFill>
                          <a:schemeClr val="bg1"/>
                        </a:solidFill>
                        <a:effectLst/>
                        <a:latin typeface="+mn-lt"/>
                      </a:endParaRPr>
                    </a:p>
                  </a:txBody>
                  <a:tcPr marL="0" marR="0" marT="0" marB="0" anchor="ctr">
                    <a:solidFill>
                      <a:srgbClr val="D81616"/>
                    </a:solidFill>
                  </a:tcPr>
                </a:tc>
                <a:tc>
                  <a:txBody>
                    <a:bodyPr/>
                    <a:lstStyle/>
                    <a:p>
                      <a:pPr marL="0" algn="ctr" rtl="0" eaLnBrk="1" fontAlgn="b" latinLnBrk="0" hangingPunct="1">
                        <a:spcBef>
                          <a:spcPts val="0"/>
                        </a:spcBef>
                        <a:spcAft>
                          <a:spcPts val="0"/>
                        </a:spcAft>
                      </a:pPr>
                      <a:r>
                        <a:rPr lang="en-US" sz="2800" b="1" kern="1200" dirty="0">
                          <a:effectLst/>
                          <a:latin typeface="+mn-lt"/>
                        </a:rPr>
                        <a:t>-0.685</a:t>
                      </a:r>
                      <a:endParaRPr lang="en-US" sz="8000" b="1" dirty="0">
                        <a:effectLst/>
                        <a:latin typeface="+mn-lt"/>
                      </a:endParaRPr>
                    </a:p>
                  </a:txBody>
                  <a:tcPr marL="0" marR="0" marT="0" marB="0" anchor="ctr">
                    <a:solidFill>
                      <a:schemeClr val="bg1"/>
                    </a:solidFill>
                  </a:tcPr>
                </a:tc>
                <a:tc>
                  <a:txBody>
                    <a:bodyPr/>
                    <a:lstStyle/>
                    <a:p>
                      <a:pPr marL="0" algn="ctr" rtl="0" eaLnBrk="1" fontAlgn="b" latinLnBrk="0" hangingPunct="1">
                        <a:spcBef>
                          <a:spcPts val="0"/>
                        </a:spcBef>
                        <a:spcAft>
                          <a:spcPts val="0"/>
                        </a:spcAft>
                      </a:pPr>
                      <a:r>
                        <a:rPr lang="en-US" sz="2800" b="1" kern="1200" dirty="0">
                          <a:effectLst/>
                          <a:latin typeface="+mn-lt"/>
                        </a:rPr>
                        <a:t>0.089</a:t>
                      </a:r>
                      <a:endParaRPr lang="en-US" sz="8000" b="1" dirty="0">
                        <a:effectLst/>
                        <a:latin typeface="+mn-lt"/>
                      </a:endParaRPr>
                    </a:p>
                  </a:txBody>
                  <a:tcPr marL="0" marR="0" marT="0" marB="0" anchor="ctr">
                    <a:solidFill>
                      <a:schemeClr val="bg1"/>
                    </a:solidFill>
                  </a:tcPr>
                </a:tc>
                <a:tc>
                  <a:txBody>
                    <a:bodyPr/>
                    <a:lstStyle/>
                    <a:p>
                      <a:pPr marL="0" algn="ctr" rtl="0" eaLnBrk="1" fontAlgn="b" latinLnBrk="0" hangingPunct="1">
                        <a:spcBef>
                          <a:spcPts val="0"/>
                        </a:spcBef>
                        <a:spcAft>
                          <a:spcPts val="0"/>
                        </a:spcAft>
                      </a:pPr>
                      <a:r>
                        <a:rPr lang="en-US" sz="2800" b="1" kern="1200" dirty="0">
                          <a:effectLst/>
                          <a:latin typeface="+mn-lt"/>
                        </a:rPr>
                        <a:t>  N (Barely)</a:t>
                      </a:r>
                      <a:endParaRPr lang="en-US" sz="8000" b="1" dirty="0">
                        <a:effectLst/>
                        <a:latin typeface="+mn-lt"/>
                      </a:endParaRPr>
                    </a:p>
                  </a:txBody>
                  <a:tcPr marL="0" marR="0" marT="0" marB="0" anchor="ctr">
                    <a:solidFill>
                      <a:schemeClr val="bg1"/>
                    </a:solidFill>
                  </a:tcPr>
                </a:tc>
                <a:tc>
                  <a:txBody>
                    <a:bodyPr/>
                    <a:lstStyle/>
                    <a:p>
                      <a:pPr marL="0" algn="ctr" rtl="0" eaLnBrk="1" fontAlgn="b" latinLnBrk="0" hangingPunct="1">
                        <a:spcBef>
                          <a:spcPts val="0"/>
                        </a:spcBef>
                        <a:spcAft>
                          <a:spcPts val="0"/>
                        </a:spcAft>
                      </a:pPr>
                      <a:r>
                        <a:rPr lang="en-US" sz="1800" kern="1200" dirty="0">
                          <a:effectLst/>
                          <a:latin typeface="+mn-lt"/>
                        </a:rPr>
                        <a:t>0.581</a:t>
                      </a:r>
                      <a:endParaRPr lang="en-US" sz="8000" dirty="0">
                        <a:effectLst/>
                        <a:latin typeface="+mn-lt"/>
                      </a:endParaRPr>
                    </a:p>
                  </a:txBody>
                  <a:tcPr marL="0" marR="0" marT="0" marB="0" anchor="ctr">
                    <a:solidFill>
                      <a:schemeClr val="bg1"/>
                    </a:solidFill>
                  </a:tcPr>
                </a:tc>
                <a:tc>
                  <a:txBody>
                    <a:bodyPr/>
                    <a:lstStyle/>
                    <a:p>
                      <a:pPr marL="0" algn="ctr" rtl="0" eaLnBrk="1" fontAlgn="b" latinLnBrk="0" hangingPunct="1">
                        <a:spcBef>
                          <a:spcPts val="0"/>
                        </a:spcBef>
                        <a:spcAft>
                          <a:spcPts val="0"/>
                        </a:spcAft>
                      </a:pPr>
                      <a:r>
                        <a:rPr lang="en-US" sz="1800" kern="1200" dirty="0">
                          <a:effectLst/>
                          <a:latin typeface="+mn-lt"/>
                        </a:rPr>
                        <a:t>0.172</a:t>
                      </a:r>
                      <a:endParaRPr lang="en-US" sz="8000" dirty="0">
                        <a:effectLst/>
                        <a:latin typeface="+mn-lt"/>
                      </a:endParaRPr>
                    </a:p>
                  </a:txBody>
                  <a:tcPr marL="0" marR="0" marT="0" marB="0" anchor="ctr">
                    <a:solidFill>
                      <a:schemeClr val="bg1"/>
                    </a:solidFill>
                  </a:tcPr>
                </a:tc>
                <a:tc>
                  <a:txBody>
                    <a:bodyPr/>
                    <a:lstStyle/>
                    <a:p>
                      <a:pPr marL="0" algn="ctr" rtl="0" eaLnBrk="1" fontAlgn="b" latinLnBrk="0" hangingPunct="1">
                        <a:spcBef>
                          <a:spcPts val="0"/>
                        </a:spcBef>
                        <a:spcAft>
                          <a:spcPts val="0"/>
                        </a:spcAft>
                      </a:pPr>
                      <a:r>
                        <a:rPr lang="en-US" sz="1800" kern="1200" dirty="0">
                          <a:effectLst/>
                          <a:latin typeface="+mn-lt"/>
                        </a:rPr>
                        <a:t>  N    </a:t>
                      </a:r>
                      <a:endParaRPr lang="en-US" sz="8000" dirty="0">
                        <a:effectLst/>
                        <a:latin typeface="+mn-lt"/>
                      </a:endParaRPr>
                    </a:p>
                  </a:txBody>
                  <a:tcPr marL="0" marR="0" marT="0" marB="0" anchor="ctr">
                    <a:solidFill>
                      <a:schemeClr val="bg1"/>
                    </a:solidFill>
                  </a:tcPr>
                </a:tc>
                <a:extLst>
                  <a:ext uri="{0D108BD9-81ED-4DB2-BD59-A6C34878D82A}">
                    <a16:rowId xmlns:a16="http://schemas.microsoft.com/office/drawing/2014/main" val="1402498784"/>
                  </a:ext>
                </a:extLst>
              </a:tr>
              <a:tr h="544095">
                <a:tc>
                  <a:txBody>
                    <a:bodyPr/>
                    <a:lstStyle/>
                    <a:p>
                      <a:pPr marL="0" algn="ctr" rtl="0" eaLnBrk="1" fontAlgn="b" latinLnBrk="0" hangingPunct="1">
                        <a:spcBef>
                          <a:spcPts val="0"/>
                        </a:spcBef>
                        <a:spcAft>
                          <a:spcPts val="0"/>
                        </a:spcAft>
                      </a:pPr>
                      <a:r>
                        <a:rPr lang="fr-FR" sz="2400" b="1" kern="1200" dirty="0">
                          <a:solidFill>
                            <a:schemeClr val="bg1"/>
                          </a:solidFill>
                          <a:effectLst/>
                          <a:latin typeface="+mn-lt"/>
                        </a:rPr>
                        <a:t>Circulation vs Extinction Risk</a:t>
                      </a:r>
                      <a:endParaRPr lang="fr-FR" sz="2400" b="1" dirty="0">
                        <a:solidFill>
                          <a:schemeClr val="bg1"/>
                        </a:solidFill>
                        <a:effectLst/>
                        <a:latin typeface="+mn-lt"/>
                      </a:endParaRPr>
                    </a:p>
                  </a:txBody>
                  <a:tcPr marL="0" marR="0" marT="0" marB="0" anchor="ctr">
                    <a:solidFill>
                      <a:srgbClr val="D81616"/>
                    </a:solidFill>
                  </a:tcPr>
                </a:tc>
                <a:tc>
                  <a:txBody>
                    <a:bodyPr/>
                    <a:lstStyle/>
                    <a:p>
                      <a:pPr marL="0" algn="ctr" rtl="0" eaLnBrk="1" fontAlgn="b" latinLnBrk="0" hangingPunct="1">
                        <a:spcBef>
                          <a:spcPts val="0"/>
                        </a:spcBef>
                        <a:spcAft>
                          <a:spcPts val="0"/>
                        </a:spcAft>
                      </a:pPr>
                      <a:r>
                        <a:rPr lang="en-US" sz="2800" b="1" kern="1200" dirty="0">
                          <a:effectLst/>
                          <a:latin typeface="+mn-lt"/>
                        </a:rPr>
                        <a:t>-0.814</a:t>
                      </a:r>
                      <a:endParaRPr lang="en-US" sz="8000" b="1" dirty="0">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2800" b="1" kern="1200" dirty="0">
                          <a:effectLst/>
                          <a:latin typeface="+mn-lt"/>
                        </a:rPr>
                        <a:t>0.026</a:t>
                      </a:r>
                      <a:endParaRPr lang="en-US" sz="8000" b="1" dirty="0">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2800" b="1" kern="1200" dirty="0">
                          <a:effectLst/>
                          <a:latin typeface="+mn-lt"/>
                        </a:rPr>
                        <a:t>  Y</a:t>
                      </a:r>
                      <a:endParaRPr lang="en-US" sz="8000" b="1" dirty="0">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1800" kern="1200" dirty="0">
                          <a:effectLst/>
                          <a:latin typeface="+mn-lt"/>
                        </a:rPr>
                        <a:t>0.412</a:t>
                      </a:r>
                      <a:endParaRPr lang="en-US" sz="8000" dirty="0">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1800" kern="1200" dirty="0">
                          <a:effectLst/>
                          <a:latin typeface="+mn-lt"/>
                        </a:rPr>
                        <a:t>0.358</a:t>
                      </a:r>
                      <a:endParaRPr lang="en-US" sz="8000" dirty="0">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1800" kern="1200" dirty="0">
                          <a:effectLst/>
                          <a:latin typeface="+mn-lt"/>
                        </a:rPr>
                        <a:t>  N</a:t>
                      </a:r>
                      <a:endParaRPr lang="en-US" sz="8000" dirty="0">
                        <a:effectLst/>
                        <a:latin typeface="+mn-lt"/>
                      </a:endParaRPr>
                    </a:p>
                  </a:txBody>
                  <a:tcPr marL="0" marR="0" marT="0" marB="0" anchor="ctr">
                    <a:solidFill>
                      <a:srgbClr val="F7B3B3"/>
                    </a:solidFill>
                  </a:tcPr>
                </a:tc>
                <a:extLst>
                  <a:ext uri="{0D108BD9-81ED-4DB2-BD59-A6C34878D82A}">
                    <a16:rowId xmlns:a16="http://schemas.microsoft.com/office/drawing/2014/main" val="631241215"/>
                  </a:ext>
                </a:extLst>
              </a:tr>
              <a:tr h="372276">
                <a:tc>
                  <a:txBody>
                    <a:bodyPr/>
                    <a:lstStyle/>
                    <a:p>
                      <a:pPr marL="0" algn="ctr" rtl="0" eaLnBrk="1" fontAlgn="b" latinLnBrk="0" hangingPunct="1">
                        <a:spcBef>
                          <a:spcPts val="0"/>
                        </a:spcBef>
                        <a:spcAft>
                          <a:spcPts val="0"/>
                        </a:spcAft>
                      </a:pPr>
                      <a:r>
                        <a:rPr lang="en-US" sz="2400" b="1" kern="1200" dirty="0">
                          <a:solidFill>
                            <a:schemeClr val="bg1"/>
                          </a:solidFill>
                          <a:effectLst/>
                          <a:latin typeface="+mn-lt"/>
                        </a:rPr>
                        <a:t>Feeding vs. Body Size</a:t>
                      </a:r>
                      <a:endParaRPr lang="en-US" sz="2400" b="1" dirty="0">
                        <a:solidFill>
                          <a:schemeClr val="bg1"/>
                        </a:solidFill>
                        <a:effectLst/>
                        <a:latin typeface="+mn-lt"/>
                      </a:endParaRPr>
                    </a:p>
                  </a:txBody>
                  <a:tcPr marL="0" marR="0" marT="0" marB="0" anchor="ctr">
                    <a:solidFill>
                      <a:srgbClr val="D81616"/>
                    </a:solidFill>
                  </a:tcPr>
                </a:tc>
                <a:tc>
                  <a:txBody>
                    <a:bodyPr/>
                    <a:lstStyle/>
                    <a:p>
                      <a:pPr marL="0" algn="ctr" rtl="0" eaLnBrk="1" fontAlgn="b" latinLnBrk="0" hangingPunct="1">
                        <a:spcBef>
                          <a:spcPts val="0"/>
                        </a:spcBef>
                        <a:spcAft>
                          <a:spcPts val="0"/>
                        </a:spcAft>
                      </a:pPr>
                      <a:r>
                        <a:rPr lang="en-US" sz="2800" b="1" kern="1200" dirty="0">
                          <a:effectLst/>
                          <a:latin typeface="+mn-lt"/>
                        </a:rPr>
                        <a:t>-0.778</a:t>
                      </a:r>
                      <a:endParaRPr lang="en-US" sz="8000" b="1" dirty="0">
                        <a:effectLst/>
                        <a:latin typeface="+mn-lt"/>
                      </a:endParaRPr>
                    </a:p>
                  </a:txBody>
                  <a:tcPr marL="0" marR="0" marT="0" marB="0" anchor="ctr">
                    <a:solidFill>
                      <a:schemeClr val="bg1"/>
                    </a:solidFill>
                  </a:tcPr>
                </a:tc>
                <a:tc>
                  <a:txBody>
                    <a:bodyPr/>
                    <a:lstStyle/>
                    <a:p>
                      <a:pPr marL="0" algn="ctr" rtl="0" eaLnBrk="1" fontAlgn="b" latinLnBrk="0" hangingPunct="1">
                        <a:spcBef>
                          <a:spcPts val="0"/>
                        </a:spcBef>
                        <a:spcAft>
                          <a:spcPts val="0"/>
                        </a:spcAft>
                      </a:pPr>
                      <a:r>
                        <a:rPr lang="en-US" sz="2800" b="1" kern="1200" dirty="0">
                          <a:effectLst/>
                          <a:latin typeface="+mn-lt"/>
                        </a:rPr>
                        <a:t>0.040</a:t>
                      </a:r>
                      <a:endParaRPr lang="en-US" sz="8000" b="1" dirty="0">
                        <a:effectLst/>
                        <a:latin typeface="+mn-lt"/>
                      </a:endParaRPr>
                    </a:p>
                  </a:txBody>
                  <a:tcPr marL="0" marR="0" marT="0" marB="0" anchor="ctr">
                    <a:solidFill>
                      <a:schemeClr val="bg1"/>
                    </a:solidFill>
                  </a:tcPr>
                </a:tc>
                <a:tc>
                  <a:txBody>
                    <a:bodyPr/>
                    <a:lstStyle/>
                    <a:p>
                      <a:pPr marL="0" algn="ctr" rtl="0" eaLnBrk="1" fontAlgn="b" latinLnBrk="0" hangingPunct="1">
                        <a:spcBef>
                          <a:spcPts val="0"/>
                        </a:spcBef>
                        <a:spcAft>
                          <a:spcPts val="0"/>
                        </a:spcAft>
                      </a:pPr>
                      <a:r>
                        <a:rPr lang="en-US" sz="2800" b="1" kern="1200" dirty="0">
                          <a:effectLst/>
                          <a:latin typeface="+mn-lt"/>
                        </a:rPr>
                        <a:t>  Y</a:t>
                      </a:r>
                      <a:endParaRPr lang="en-US" sz="8000" b="1" dirty="0">
                        <a:effectLst/>
                        <a:latin typeface="+mn-lt"/>
                      </a:endParaRPr>
                    </a:p>
                  </a:txBody>
                  <a:tcPr marL="0" marR="0" marT="0" marB="0" anchor="ctr">
                    <a:solidFill>
                      <a:schemeClr val="bg1"/>
                    </a:solidFill>
                  </a:tcPr>
                </a:tc>
                <a:tc>
                  <a:txBody>
                    <a:bodyPr/>
                    <a:lstStyle/>
                    <a:p>
                      <a:pPr marL="0" algn="ctr" rtl="0" eaLnBrk="1" fontAlgn="b" latinLnBrk="0" hangingPunct="1">
                        <a:spcBef>
                          <a:spcPts val="0"/>
                        </a:spcBef>
                        <a:spcAft>
                          <a:spcPts val="0"/>
                        </a:spcAft>
                      </a:pPr>
                      <a:r>
                        <a:rPr lang="en-US" sz="1800" kern="1200" dirty="0">
                          <a:effectLst/>
                          <a:latin typeface="+mn-lt"/>
                        </a:rPr>
                        <a:t>0.544</a:t>
                      </a:r>
                      <a:endParaRPr lang="en-US" sz="8000" dirty="0">
                        <a:effectLst/>
                        <a:latin typeface="+mn-lt"/>
                      </a:endParaRPr>
                    </a:p>
                  </a:txBody>
                  <a:tcPr marL="0" marR="0" marT="0" marB="0" anchor="ctr">
                    <a:solidFill>
                      <a:schemeClr val="bg1"/>
                    </a:solidFill>
                  </a:tcPr>
                </a:tc>
                <a:tc>
                  <a:txBody>
                    <a:bodyPr/>
                    <a:lstStyle/>
                    <a:p>
                      <a:pPr marL="0" algn="ctr" rtl="0" eaLnBrk="1" fontAlgn="b" latinLnBrk="0" hangingPunct="1">
                        <a:spcBef>
                          <a:spcPts val="0"/>
                        </a:spcBef>
                        <a:spcAft>
                          <a:spcPts val="0"/>
                        </a:spcAft>
                      </a:pPr>
                      <a:r>
                        <a:rPr lang="en-US" sz="1800" kern="1200" dirty="0">
                          <a:effectLst/>
                          <a:latin typeface="+mn-lt"/>
                        </a:rPr>
                        <a:t>0.207</a:t>
                      </a:r>
                      <a:endParaRPr lang="en-US" sz="8000" dirty="0">
                        <a:effectLst/>
                        <a:latin typeface="+mn-lt"/>
                      </a:endParaRPr>
                    </a:p>
                  </a:txBody>
                  <a:tcPr marL="0" marR="0" marT="0" marB="0" anchor="ctr">
                    <a:solidFill>
                      <a:schemeClr val="bg1"/>
                    </a:solidFill>
                  </a:tcPr>
                </a:tc>
                <a:tc>
                  <a:txBody>
                    <a:bodyPr/>
                    <a:lstStyle/>
                    <a:p>
                      <a:pPr marL="0" algn="ctr" rtl="0" eaLnBrk="1" fontAlgn="b" latinLnBrk="0" hangingPunct="1">
                        <a:spcBef>
                          <a:spcPts val="0"/>
                        </a:spcBef>
                        <a:spcAft>
                          <a:spcPts val="0"/>
                        </a:spcAft>
                      </a:pPr>
                      <a:r>
                        <a:rPr lang="en-US" sz="1800" kern="1200" dirty="0">
                          <a:effectLst/>
                          <a:latin typeface="+mn-lt"/>
                        </a:rPr>
                        <a:t>  N</a:t>
                      </a:r>
                      <a:endParaRPr lang="en-US" sz="8000" dirty="0">
                        <a:effectLst/>
                        <a:latin typeface="+mn-lt"/>
                      </a:endParaRPr>
                    </a:p>
                  </a:txBody>
                  <a:tcPr marL="0" marR="0" marT="0" marB="0" anchor="ctr">
                    <a:solidFill>
                      <a:schemeClr val="bg1"/>
                    </a:solidFill>
                  </a:tcPr>
                </a:tc>
                <a:extLst>
                  <a:ext uri="{0D108BD9-81ED-4DB2-BD59-A6C34878D82A}">
                    <a16:rowId xmlns:a16="http://schemas.microsoft.com/office/drawing/2014/main" val="3113759697"/>
                  </a:ext>
                </a:extLst>
              </a:tr>
              <a:tr h="372276">
                <a:tc>
                  <a:txBody>
                    <a:bodyPr/>
                    <a:lstStyle/>
                    <a:p>
                      <a:pPr marL="0" algn="ctr" rtl="0" eaLnBrk="1" fontAlgn="b" latinLnBrk="0" hangingPunct="1">
                        <a:spcBef>
                          <a:spcPts val="0"/>
                        </a:spcBef>
                        <a:spcAft>
                          <a:spcPts val="0"/>
                        </a:spcAft>
                      </a:pPr>
                      <a:r>
                        <a:rPr lang="en-US" sz="2400" b="1" kern="1200" dirty="0">
                          <a:solidFill>
                            <a:schemeClr val="bg1"/>
                          </a:solidFill>
                          <a:effectLst/>
                          <a:latin typeface="+mn-lt"/>
                        </a:rPr>
                        <a:t>Feeding vs Extinction Risk</a:t>
                      </a:r>
                      <a:endParaRPr lang="en-US" sz="2400" b="1" dirty="0">
                        <a:solidFill>
                          <a:schemeClr val="bg1"/>
                        </a:solidFill>
                        <a:effectLst/>
                        <a:latin typeface="+mn-lt"/>
                      </a:endParaRPr>
                    </a:p>
                  </a:txBody>
                  <a:tcPr marL="0" marR="0" marT="0" marB="0" anchor="ctr">
                    <a:solidFill>
                      <a:srgbClr val="D81616"/>
                    </a:solidFill>
                  </a:tcPr>
                </a:tc>
                <a:tc>
                  <a:txBody>
                    <a:bodyPr/>
                    <a:lstStyle/>
                    <a:p>
                      <a:pPr marL="0" algn="ctr" rtl="0" eaLnBrk="1" fontAlgn="b" latinLnBrk="0" hangingPunct="1">
                        <a:spcBef>
                          <a:spcPts val="0"/>
                        </a:spcBef>
                        <a:spcAft>
                          <a:spcPts val="0"/>
                        </a:spcAft>
                      </a:pPr>
                      <a:r>
                        <a:rPr lang="en-US" sz="2800" b="1" kern="1200" dirty="0">
                          <a:effectLst/>
                          <a:latin typeface="+mn-lt"/>
                        </a:rPr>
                        <a:t>-0.747</a:t>
                      </a:r>
                      <a:endParaRPr lang="en-US" sz="8000" b="1" dirty="0">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2800" b="1" kern="1200" dirty="0">
                          <a:effectLst/>
                          <a:latin typeface="+mn-lt"/>
                        </a:rPr>
                        <a:t>0.054</a:t>
                      </a:r>
                      <a:endParaRPr lang="en-US" sz="8000" b="1" dirty="0">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2800" b="1" kern="1200" dirty="0">
                          <a:effectLst/>
                          <a:latin typeface="+mn-lt"/>
                        </a:rPr>
                        <a:t>  N (Barely)</a:t>
                      </a:r>
                      <a:endParaRPr lang="en-US" sz="8000" b="1" dirty="0">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1800" kern="1200" dirty="0">
                          <a:effectLst/>
                          <a:latin typeface="+mn-lt"/>
                        </a:rPr>
                        <a:t>0.210</a:t>
                      </a:r>
                      <a:endParaRPr lang="en-US" sz="8000" dirty="0">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1800" kern="1200" dirty="0">
                          <a:effectLst/>
                          <a:latin typeface="+mn-lt"/>
                        </a:rPr>
                        <a:t>0.652</a:t>
                      </a:r>
                      <a:endParaRPr lang="en-US" sz="8000" dirty="0">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1800" kern="1200" dirty="0">
                          <a:effectLst/>
                          <a:latin typeface="+mn-lt"/>
                        </a:rPr>
                        <a:t>  N</a:t>
                      </a:r>
                      <a:endParaRPr lang="en-US" sz="8000" dirty="0">
                        <a:effectLst/>
                        <a:latin typeface="+mn-lt"/>
                      </a:endParaRPr>
                    </a:p>
                  </a:txBody>
                  <a:tcPr marL="0" marR="0" marT="0" marB="0" anchor="ctr">
                    <a:solidFill>
                      <a:srgbClr val="F7B3B3"/>
                    </a:solidFill>
                  </a:tcPr>
                </a:tc>
                <a:extLst>
                  <a:ext uri="{0D108BD9-81ED-4DB2-BD59-A6C34878D82A}">
                    <a16:rowId xmlns:a16="http://schemas.microsoft.com/office/drawing/2014/main" val="3557213737"/>
                  </a:ext>
                </a:extLst>
              </a:tr>
              <a:tr h="372276">
                <a:tc>
                  <a:txBody>
                    <a:bodyPr/>
                    <a:lstStyle/>
                    <a:p>
                      <a:pPr marL="0" algn="ctr" rtl="0" eaLnBrk="1" fontAlgn="b" latinLnBrk="0" hangingPunct="1">
                        <a:spcBef>
                          <a:spcPts val="0"/>
                        </a:spcBef>
                        <a:spcAft>
                          <a:spcPts val="0"/>
                        </a:spcAft>
                      </a:pPr>
                      <a:r>
                        <a:rPr lang="en-US" sz="2400" b="1" kern="1200" dirty="0">
                          <a:solidFill>
                            <a:schemeClr val="bg1"/>
                          </a:solidFill>
                          <a:effectLst/>
                          <a:latin typeface="+mn-lt"/>
                        </a:rPr>
                        <a:t>Motility vs. Body Size</a:t>
                      </a:r>
                      <a:endParaRPr lang="en-US" sz="2400" b="1" dirty="0">
                        <a:solidFill>
                          <a:schemeClr val="bg1"/>
                        </a:solidFill>
                        <a:effectLst/>
                        <a:latin typeface="+mn-lt"/>
                      </a:endParaRPr>
                    </a:p>
                  </a:txBody>
                  <a:tcPr marL="0" marR="0" marT="0" marB="0" anchor="ctr">
                    <a:solidFill>
                      <a:srgbClr val="D81616"/>
                    </a:solidFill>
                  </a:tcPr>
                </a:tc>
                <a:tc>
                  <a:txBody>
                    <a:bodyPr/>
                    <a:lstStyle/>
                    <a:p>
                      <a:pPr marL="0" algn="ctr" rtl="0" eaLnBrk="1" fontAlgn="b" latinLnBrk="0" hangingPunct="1">
                        <a:spcBef>
                          <a:spcPts val="0"/>
                        </a:spcBef>
                        <a:spcAft>
                          <a:spcPts val="0"/>
                        </a:spcAft>
                      </a:pPr>
                      <a:r>
                        <a:rPr lang="en-US" sz="2800" b="1" kern="1200" dirty="0">
                          <a:effectLst/>
                          <a:latin typeface="+mn-lt"/>
                        </a:rPr>
                        <a:t>-0.734</a:t>
                      </a:r>
                      <a:endParaRPr lang="en-US" sz="8000" b="1" dirty="0">
                        <a:effectLst/>
                        <a:latin typeface="+mn-lt"/>
                      </a:endParaRPr>
                    </a:p>
                  </a:txBody>
                  <a:tcPr marL="0" marR="0" marT="0" marB="0" anchor="ctr">
                    <a:solidFill>
                      <a:schemeClr val="bg1"/>
                    </a:solidFill>
                  </a:tcPr>
                </a:tc>
                <a:tc>
                  <a:txBody>
                    <a:bodyPr/>
                    <a:lstStyle/>
                    <a:p>
                      <a:pPr marL="0" algn="ctr" rtl="0" eaLnBrk="1" fontAlgn="b" latinLnBrk="0" hangingPunct="1">
                        <a:spcBef>
                          <a:spcPts val="0"/>
                        </a:spcBef>
                        <a:spcAft>
                          <a:spcPts val="0"/>
                        </a:spcAft>
                      </a:pPr>
                      <a:r>
                        <a:rPr lang="en-US" sz="2800" b="1" kern="1200" dirty="0">
                          <a:effectLst/>
                          <a:latin typeface="+mn-lt"/>
                        </a:rPr>
                        <a:t>0.060</a:t>
                      </a:r>
                      <a:endParaRPr lang="en-US" sz="8000" b="1" dirty="0">
                        <a:effectLst/>
                        <a:latin typeface="+mn-lt"/>
                      </a:endParaRPr>
                    </a:p>
                  </a:txBody>
                  <a:tcPr marL="0" marR="0" marT="0" marB="0" anchor="ctr">
                    <a:solidFill>
                      <a:schemeClr val="bg1"/>
                    </a:solidFill>
                  </a:tcPr>
                </a:tc>
                <a:tc>
                  <a:txBody>
                    <a:bodyPr/>
                    <a:lstStyle/>
                    <a:p>
                      <a:pPr marL="0" algn="ctr" rtl="0" eaLnBrk="1" fontAlgn="b" latinLnBrk="0" hangingPunct="1">
                        <a:spcBef>
                          <a:spcPts val="0"/>
                        </a:spcBef>
                        <a:spcAft>
                          <a:spcPts val="0"/>
                        </a:spcAft>
                      </a:pPr>
                      <a:r>
                        <a:rPr lang="en-US" sz="2800" b="1" kern="1200" dirty="0">
                          <a:effectLst/>
                          <a:latin typeface="+mn-lt"/>
                        </a:rPr>
                        <a:t>  N (Barely)</a:t>
                      </a:r>
                      <a:endParaRPr lang="en-US" sz="8000" b="1" dirty="0">
                        <a:effectLst/>
                        <a:latin typeface="+mn-lt"/>
                      </a:endParaRPr>
                    </a:p>
                  </a:txBody>
                  <a:tcPr marL="0" marR="0" marT="0" marB="0" anchor="ctr">
                    <a:solidFill>
                      <a:schemeClr val="bg1"/>
                    </a:solidFill>
                  </a:tcPr>
                </a:tc>
                <a:tc>
                  <a:txBody>
                    <a:bodyPr/>
                    <a:lstStyle/>
                    <a:p>
                      <a:pPr marL="0" algn="ctr" rtl="0" eaLnBrk="1" fontAlgn="b" latinLnBrk="0" hangingPunct="1">
                        <a:spcBef>
                          <a:spcPts val="0"/>
                        </a:spcBef>
                        <a:spcAft>
                          <a:spcPts val="0"/>
                        </a:spcAft>
                      </a:pPr>
                      <a:r>
                        <a:rPr lang="en-US" sz="1800" kern="1200" dirty="0">
                          <a:effectLst/>
                          <a:latin typeface="+mn-lt"/>
                        </a:rPr>
                        <a:t>0.150</a:t>
                      </a:r>
                      <a:endParaRPr lang="en-US" sz="8000" dirty="0">
                        <a:effectLst/>
                        <a:latin typeface="+mn-lt"/>
                      </a:endParaRPr>
                    </a:p>
                  </a:txBody>
                  <a:tcPr marL="0" marR="0" marT="0" marB="0" anchor="ctr">
                    <a:solidFill>
                      <a:schemeClr val="bg1"/>
                    </a:solidFill>
                  </a:tcPr>
                </a:tc>
                <a:tc>
                  <a:txBody>
                    <a:bodyPr/>
                    <a:lstStyle/>
                    <a:p>
                      <a:pPr marL="0" algn="ctr" rtl="0" eaLnBrk="1" fontAlgn="b" latinLnBrk="0" hangingPunct="1">
                        <a:spcBef>
                          <a:spcPts val="0"/>
                        </a:spcBef>
                        <a:spcAft>
                          <a:spcPts val="0"/>
                        </a:spcAft>
                      </a:pPr>
                      <a:r>
                        <a:rPr lang="en-US" sz="1800" kern="1200" dirty="0">
                          <a:effectLst/>
                          <a:latin typeface="+mn-lt"/>
                        </a:rPr>
                        <a:t>0.750</a:t>
                      </a:r>
                      <a:endParaRPr lang="en-US" sz="8000" dirty="0">
                        <a:effectLst/>
                        <a:latin typeface="+mn-lt"/>
                      </a:endParaRPr>
                    </a:p>
                  </a:txBody>
                  <a:tcPr marL="0" marR="0" marT="0" marB="0" anchor="ctr">
                    <a:solidFill>
                      <a:schemeClr val="bg1"/>
                    </a:solidFill>
                  </a:tcPr>
                </a:tc>
                <a:tc>
                  <a:txBody>
                    <a:bodyPr/>
                    <a:lstStyle/>
                    <a:p>
                      <a:pPr marL="0" algn="ctr" rtl="0" eaLnBrk="1" fontAlgn="b" latinLnBrk="0" hangingPunct="1">
                        <a:spcBef>
                          <a:spcPts val="0"/>
                        </a:spcBef>
                        <a:spcAft>
                          <a:spcPts val="0"/>
                        </a:spcAft>
                      </a:pPr>
                      <a:r>
                        <a:rPr lang="en-US" sz="1800" kern="1200" dirty="0">
                          <a:effectLst/>
                          <a:latin typeface="+mn-lt"/>
                        </a:rPr>
                        <a:t>  N</a:t>
                      </a:r>
                      <a:endParaRPr lang="en-US" sz="8000" dirty="0">
                        <a:effectLst/>
                        <a:latin typeface="+mn-lt"/>
                      </a:endParaRPr>
                    </a:p>
                  </a:txBody>
                  <a:tcPr marL="0" marR="0" marT="0" marB="0" anchor="ctr">
                    <a:solidFill>
                      <a:schemeClr val="bg1"/>
                    </a:solidFill>
                  </a:tcPr>
                </a:tc>
                <a:extLst>
                  <a:ext uri="{0D108BD9-81ED-4DB2-BD59-A6C34878D82A}">
                    <a16:rowId xmlns:a16="http://schemas.microsoft.com/office/drawing/2014/main" val="1438781547"/>
                  </a:ext>
                </a:extLst>
              </a:tr>
              <a:tr h="343638">
                <a:tc>
                  <a:txBody>
                    <a:bodyPr/>
                    <a:lstStyle/>
                    <a:p>
                      <a:pPr marL="0" algn="ctr" rtl="0" eaLnBrk="1" fontAlgn="b" latinLnBrk="0" hangingPunct="1">
                        <a:spcBef>
                          <a:spcPts val="0"/>
                        </a:spcBef>
                        <a:spcAft>
                          <a:spcPts val="0"/>
                        </a:spcAft>
                      </a:pPr>
                      <a:r>
                        <a:rPr lang="en-US" sz="2400" b="1" kern="1200" dirty="0">
                          <a:solidFill>
                            <a:schemeClr val="bg1"/>
                          </a:solidFill>
                          <a:effectLst/>
                          <a:latin typeface="+mn-lt"/>
                        </a:rPr>
                        <a:t>Motility vs Extinction Risk</a:t>
                      </a:r>
                      <a:endParaRPr lang="en-US" sz="2400" b="1" dirty="0">
                        <a:solidFill>
                          <a:schemeClr val="bg1"/>
                        </a:solidFill>
                        <a:effectLst/>
                        <a:latin typeface="+mn-lt"/>
                      </a:endParaRPr>
                    </a:p>
                  </a:txBody>
                  <a:tcPr marL="0" marR="0" marT="0" marB="0" anchor="ctr">
                    <a:solidFill>
                      <a:srgbClr val="D81616"/>
                    </a:solidFill>
                  </a:tcPr>
                </a:tc>
                <a:tc>
                  <a:txBody>
                    <a:bodyPr/>
                    <a:lstStyle/>
                    <a:p>
                      <a:pPr marL="0" algn="ctr" rtl="0" eaLnBrk="1" fontAlgn="b" latinLnBrk="0" hangingPunct="1">
                        <a:spcBef>
                          <a:spcPts val="0"/>
                        </a:spcBef>
                        <a:spcAft>
                          <a:spcPts val="0"/>
                        </a:spcAft>
                      </a:pPr>
                      <a:r>
                        <a:rPr lang="en-US" sz="1800" kern="1200" dirty="0">
                          <a:effectLst/>
                          <a:latin typeface="+mn-lt"/>
                        </a:rPr>
                        <a:t>-0.280</a:t>
                      </a:r>
                      <a:endParaRPr lang="en-US" sz="8000" dirty="0">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1800" kern="1200" dirty="0">
                          <a:effectLst/>
                          <a:latin typeface="+mn-lt"/>
                        </a:rPr>
                        <a:t>0.542</a:t>
                      </a:r>
                      <a:endParaRPr lang="en-US" sz="8000" dirty="0">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1800" kern="1200" dirty="0">
                          <a:effectLst/>
                          <a:latin typeface="+mn-lt"/>
                        </a:rPr>
                        <a:t>  N</a:t>
                      </a:r>
                      <a:endParaRPr lang="en-US" sz="8000" dirty="0">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1800" kern="1200" dirty="0">
                          <a:effectLst/>
                          <a:latin typeface="+mn-lt"/>
                        </a:rPr>
                        <a:t>-0.134</a:t>
                      </a:r>
                      <a:endParaRPr lang="en-US" sz="8000" dirty="0">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1800" kern="1200" dirty="0">
                          <a:effectLst/>
                          <a:latin typeface="+mn-lt"/>
                        </a:rPr>
                        <a:t>0.775</a:t>
                      </a:r>
                      <a:endParaRPr lang="en-US" sz="8000" dirty="0">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1800" kern="1200" dirty="0">
                          <a:effectLst/>
                          <a:latin typeface="+mn-lt"/>
                        </a:rPr>
                        <a:t>  N</a:t>
                      </a:r>
                      <a:endParaRPr lang="en-US" sz="8000" dirty="0">
                        <a:effectLst/>
                        <a:latin typeface="+mn-lt"/>
                      </a:endParaRPr>
                    </a:p>
                  </a:txBody>
                  <a:tcPr marL="0" marR="0" marT="0" marB="0" anchor="ctr">
                    <a:solidFill>
                      <a:srgbClr val="F7B3B3"/>
                    </a:solidFill>
                  </a:tcPr>
                </a:tc>
                <a:extLst>
                  <a:ext uri="{0D108BD9-81ED-4DB2-BD59-A6C34878D82A}">
                    <a16:rowId xmlns:a16="http://schemas.microsoft.com/office/drawing/2014/main" val="2355325526"/>
                  </a:ext>
                </a:extLst>
              </a:tr>
              <a:tr h="372276">
                <a:tc>
                  <a:txBody>
                    <a:bodyPr/>
                    <a:lstStyle/>
                    <a:p>
                      <a:pPr marL="0" algn="ctr" rtl="0" eaLnBrk="1" fontAlgn="b" latinLnBrk="0" hangingPunct="1">
                        <a:spcBef>
                          <a:spcPts val="0"/>
                        </a:spcBef>
                        <a:spcAft>
                          <a:spcPts val="0"/>
                        </a:spcAft>
                      </a:pPr>
                      <a:r>
                        <a:rPr lang="en-US" sz="2400" b="1" kern="1200" dirty="0">
                          <a:solidFill>
                            <a:schemeClr val="bg1"/>
                          </a:solidFill>
                          <a:effectLst/>
                          <a:latin typeface="+mn-lt"/>
                        </a:rPr>
                        <a:t>Tiering vs. Body Size</a:t>
                      </a:r>
                      <a:endParaRPr lang="en-US" sz="2400" b="1" dirty="0">
                        <a:solidFill>
                          <a:schemeClr val="bg1"/>
                        </a:solidFill>
                        <a:effectLst/>
                        <a:latin typeface="+mn-lt"/>
                      </a:endParaRPr>
                    </a:p>
                  </a:txBody>
                  <a:tcPr marL="0" marR="0" marT="0" marB="0" anchor="ctr">
                    <a:solidFill>
                      <a:srgbClr val="D81616"/>
                    </a:solidFill>
                  </a:tcPr>
                </a:tc>
                <a:tc>
                  <a:txBody>
                    <a:bodyPr/>
                    <a:lstStyle/>
                    <a:p>
                      <a:pPr marL="0" algn="ctr" rtl="0" eaLnBrk="1" fontAlgn="b" latinLnBrk="0" hangingPunct="1">
                        <a:spcBef>
                          <a:spcPts val="0"/>
                        </a:spcBef>
                        <a:spcAft>
                          <a:spcPts val="0"/>
                        </a:spcAft>
                      </a:pPr>
                      <a:r>
                        <a:rPr lang="en-US" sz="2800" b="1" kern="1200" dirty="0">
                          <a:effectLst/>
                          <a:latin typeface="+mn-lt"/>
                        </a:rPr>
                        <a:t>-0.746</a:t>
                      </a:r>
                      <a:endParaRPr lang="en-US" sz="8000" b="1" dirty="0">
                        <a:effectLst/>
                        <a:latin typeface="+mn-lt"/>
                      </a:endParaRPr>
                    </a:p>
                  </a:txBody>
                  <a:tcPr marL="0" marR="0" marT="0" marB="0" anchor="ctr">
                    <a:solidFill>
                      <a:schemeClr val="bg1"/>
                    </a:solidFill>
                  </a:tcPr>
                </a:tc>
                <a:tc>
                  <a:txBody>
                    <a:bodyPr/>
                    <a:lstStyle/>
                    <a:p>
                      <a:pPr marL="0" algn="ctr" rtl="0" eaLnBrk="1" fontAlgn="b" latinLnBrk="0" hangingPunct="1">
                        <a:spcBef>
                          <a:spcPts val="0"/>
                        </a:spcBef>
                        <a:spcAft>
                          <a:spcPts val="0"/>
                        </a:spcAft>
                      </a:pPr>
                      <a:r>
                        <a:rPr lang="en-US" sz="2800" b="1" kern="1200" dirty="0">
                          <a:effectLst/>
                          <a:latin typeface="+mn-lt"/>
                        </a:rPr>
                        <a:t>0.054</a:t>
                      </a:r>
                      <a:endParaRPr lang="en-US" sz="8000" b="1" dirty="0">
                        <a:effectLst/>
                        <a:latin typeface="+mn-lt"/>
                      </a:endParaRPr>
                    </a:p>
                  </a:txBody>
                  <a:tcPr marL="0" marR="0" marT="0" marB="0" anchor="ctr">
                    <a:solidFill>
                      <a:schemeClr val="bg1"/>
                    </a:solidFill>
                  </a:tcPr>
                </a:tc>
                <a:tc>
                  <a:txBody>
                    <a:bodyPr/>
                    <a:lstStyle/>
                    <a:p>
                      <a:pPr marL="0" algn="ctr" rtl="0" eaLnBrk="1" fontAlgn="b" latinLnBrk="0" hangingPunct="1">
                        <a:spcBef>
                          <a:spcPts val="0"/>
                        </a:spcBef>
                        <a:spcAft>
                          <a:spcPts val="0"/>
                        </a:spcAft>
                      </a:pPr>
                      <a:r>
                        <a:rPr lang="en-US" sz="2800" b="1" kern="1200" dirty="0">
                          <a:effectLst/>
                          <a:latin typeface="+mn-lt"/>
                        </a:rPr>
                        <a:t>  N (Barely)</a:t>
                      </a:r>
                      <a:endParaRPr lang="en-US" sz="8000" b="1" dirty="0">
                        <a:effectLst/>
                        <a:latin typeface="+mn-lt"/>
                      </a:endParaRPr>
                    </a:p>
                  </a:txBody>
                  <a:tcPr marL="0" marR="0" marT="0" marB="0" anchor="ctr">
                    <a:solidFill>
                      <a:schemeClr val="bg1"/>
                    </a:solidFill>
                  </a:tcPr>
                </a:tc>
                <a:tc>
                  <a:txBody>
                    <a:bodyPr/>
                    <a:lstStyle/>
                    <a:p>
                      <a:pPr marL="0" algn="ctr" rtl="0" eaLnBrk="1" fontAlgn="b" latinLnBrk="0" hangingPunct="1">
                        <a:spcBef>
                          <a:spcPts val="0"/>
                        </a:spcBef>
                        <a:spcAft>
                          <a:spcPts val="0"/>
                        </a:spcAft>
                      </a:pPr>
                      <a:r>
                        <a:rPr lang="en-US" sz="1800" kern="1200" dirty="0">
                          <a:effectLst/>
                          <a:latin typeface="+mn-lt"/>
                        </a:rPr>
                        <a:t>0.579</a:t>
                      </a:r>
                      <a:endParaRPr lang="en-US" sz="8000" dirty="0">
                        <a:effectLst/>
                        <a:latin typeface="+mn-lt"/>
                      </a:endParaRPr>
                    </a:p>
                  </a:txBody>
                  <a:tcPr marL="0" marR="0" marT="0" marB="0" anchor="ctr">
                    <a:solidFill>
                      <a:schemeClr val="bg1"/>
                    </a:solidFill>
                  </a:tcPr>
                </a:tc>
                <a:tc>
                  <a:txBody>
                    <a:bodyPr/>
                    <a:lstStyle/>
                    <a:p>
                      <a:pPr marL="0" algn="ctr" rtl="0" eaLnBrk="1" fontAlgn="b" latinLnBrk="0" hangingPunct="1">
                        <a:spcBef>
                          <a:spcPts val="0"/>
                        </a:spcBef>
                        <a:spcAft>
                          <a:spcPts val="0"/>
                        </a:spcAft>
                      </a:pPr>
                      <a:r>
                        <a:rPr lang="en-US" sz="1800" kern="1200" dirty="0">
                          <a:effectLst/>
                          <a:latin typeface="+mn-lt"/>
                        </a:rPr>
                        <a:t>0.174</a:t>
                      </a:r>
                      <a:endParaRPr lang="en-US" sz="8000" dirty="0">
                        <a:effectLst/>
                        <a:latin typeface="+mn-lt"/>
                      </a:endParaRPr>
                    </a:p>
                  </a:txBody>
                  <a:tcPr marL="0" marR="0" marT="0" marB="0" anchor="ctr">
                    <a:solidFill>
                      <a:schemeClr val="bg1"/>
                    </a:solidFill>
                  </a:tcPr>
                </a:tc>
                <a:tc>
                  <a:txBody>
                    <a:bodyPr/>
                    <a:lstStyle/>
                    <a:p>
                      <a:pPr marL="0" algn="ctr" rtl="0" eaLnBrk="1" fontAlgn="b" latinLnBrk="0" hangingPunct="1">
                        <a:spcBef>
                          <a:spcPts val="0"/>
                        </a:spcBef>
                        <a:spcAft>
                          <a:spcPts val="0"/>
                        </a:spcAft>
                      </a:pPr>
                      <a:r>
                        <a:rPr lang="en-US" sz="1800" kern="1200" dirty="0">
                          <a:effectLst/>
                          <a:latin typeface="+mn-lt"/>
                        </a:rPr>
                        <a:t>  N</a:t>
                      </a:r>
                      <a:endParaRPr lang="en-US" sz="8000" dirty="0">
                        <a:effectLst/>
                        <a:latin typeface="+mn-lt"/>
                      </a:endParaRPr>
                    </a:p>
                  </a:txBody>
                  <a:tcPr marL="0" marR="0" marT="0" marB="0" anchor="ctr">
                    <a:solidFill>
                      <a:schemeClr val="bg1"/>
                    </a:solidFill>
                  </a:tcPr>
                </a:tc>
                <a:extLst>
                  <a:ext uri="{0D108BD9-81ED-4DB2-BD59-A6C34878D82A}">
                    <a16:rowId xmlns:a16="http://schemas.microsoft.com/office/drawing/2014/main" val="1337312378"/>
                  </a:ext>
                </a:extLst>
              </a:tr>
              <a:tr h="372276">
                <a:tc>
                  <a:txBody>
                    <a:bodyPr/>
                    <a:lstStyle/>
                    <a:p>
                      <a:pPr marL="0" algn="ctr" rtl="0" eaLnBrk="1" fontAlgn="b" latinLnBrk="0" hangingPunct="1">
                        <a:spcBef>
                          <a:spcPts val="0"/>
                        </a:spcBef>
                        <a:spcAft>
                          <a:spcPts val="0"/>
                        </a:spcAft>
                      </a:pPr>
                      <a:r>
                        <a:rPr lang="fr-FR" sz="2400" b="1" kern="1200" dirty="0">
                          <a:solidFill>
                            <a:schemeClr val="bg1"/>
                          </a:solidFill>
                          <a:effectLst/>
                          <a:latin typeface="+mn-lt"/>
                        </a:rPr>
                        <a:t>Tiering vs Extinction Risk</a:t>
                      </a:r>
                      <a:endParaRPr lang="fr-FR" sz="2400" b="1" dirty="0">
                        <a:solidFill>
                          <a:schemeClr val="bg1"/>
                        </a:solidFill>
                        <a:effectLst/>
                        <a:latin typeface="+mn-lt"/>
                      </a:endParaRPr>
                    </a:p>
                  </a:txBody>
                  <a:tcPr marL="0" marR="0" marT="0" marB="0" anchor="ctr">
                    <a:solidFill>
                      <a:srgbClr val="D81616"/>
                    </a:solidFill>
                  </a:tcPr>
                </a:tc>
                <a:tc>
                  <a:txBody>
                    <a:bodyPr/>
                    <a:lstStyle/>
                    <a:p>
                      <a:pPr marL="0" algn="ctr" rtl="0" eaLnBrk="1" fontAlgn="b" latinLnBrk="0" hangingPunct="1">
                        <a:spcBef>
                          <a:spcPts val="0"/>
                        </a:spcBef>
                        <a:spcAft>
                          <a:spcPts val="0"/>
                        </a:spcAft>
                      </a:pPr>
                      <a:r>
                        <a:rPr lang="en-US" sz="2800" b="1" kern="1200" dirty="0">
                          <a:effectLst/>
                          <a:latin typeface="+mn-lt"/>
                        </a:rPr>
                        <a:t>-0.825</a:t>
                      </a:r>
                      <a:endParaRPr lang="en-US" sz="8000" b="1" dirty="0">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2800" b="1" kern="1200" dirty="0">
                          <a:effectLst/>
                          <a:latin typeface="+mn-lt"/>
                        </a:rPr>
                        <a:t>0.022</a:t>
                      </a:r>
                      <a:endParaRPr lang="en-US" sz="8000" b="1" dirty="0">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2800" b="1" kern="1200" dirty="0">
                          <a:effectLst/>
                          <a:latin typeface="+mn-lt"/>
                        </a:rPr>
                        <a:t>  Y</a:t>
                      </a:r>
                      <a:endParaRPr lang="en-US" sz="8000" b="1" dirty="0">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1800" kern="1200" dirty="0">
                          <a:effectLst/>
                          <a:latin typeface="+mn-lt"/>
                        </a:rPr>
                        <a:t>0.410</a:t>
                      </a:r>
                      <a:endParaRPr lang="en-US" sz="8000" dirty="0">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1800" kern="1200" dirty="0">
                          <a:effectLst/>
                          <a:latin typeface="+mn-lt"/>
                        </a:rPr>
                        <a:t>0.362</a:t>
                      </a:r>
                      <a:endParaRPr lang="en-US" sz="8000" dirty="0">
                        <a:effectLst/>
                        <a:latin typeface="+mn-lt"/>
                      </a:endParaRPr>
                    </a:p>
                  </a:txBody>
                  <a:tcPr marL="0" marR="0" marT="0" marB="0" anchor="ctr">
                    <a:solidFill>
                      <a:srgbClr val="F7B3B3"/>
                    </a:solidFill>
                  </a:tcPr>
                </a:tc>
                <a:tc>
                  <a:txBody>
                    <a:bodyPr/>
                    <a:lstStyle/>
                    <a:p>
                      <a:pPr marL="0" algn="ctr" rtl="0" eaLnBrk="1" fontAlgn="b" latinLnBrk="0" hangingPunct="1">
                        <a:spcBef>
                          <a:spcPts val="0"/>
                        </a:spcBef>
                        <a:spcAft>
                          <a:spcPts val="0"/>
                        </a:spcAft>
                      </a:pPr>
                      <a:r>
                        <a:rPr lang="en-US" sz="1800" kern="1200" dirty="0">
                          <a:effectLst/>
                          <a:latin typeface="+mn-lt"/>
                        </a:rPr>
                        <a:t>  N</a:t>
                      </a:r>
                      <a:endParaRPr lang="en-US" sz="8000" dirty="0">
                        <a:effectLst/>
                        <a:latin typeface="+mn-lt"/>
                      </a:endParaRPr>
                    </a:p>
                  </a:txBody>
                  <a:tcPr marL="0" marR="0" marT="0" marB="0" anchor="ctr">
                    <a:solidFill>
                      <a:srgbClr val="F7B3B3"/>
                    </a:solidFill>
                  </a:tcPr>
                </a:tc>
                <a:extLst>
                  <a:ext uri="{0D108BD9-81ED-4DB2-BD59-A6C34878D82A}">
                    <a16:rowId xmlns:a16="http://schemas.microsoft.com/office/drawing/2014/main" val="2491293982"/>
                  </a:ext>
                </a:extLst>
              </a:tr>
            </a:tbl>
          </a:graphicData>
        </a:graphic>
      </p:graphicFrame>
      <p:graphicFrame>
        <p:nvGraphicFramePr>
          <p:cNvPr id="77" name="Table 76">
            <a:extLst>
              <a:ext uri="{FF2B5EF4-FFF2-40B4-BE49-F238E27FC236}">
                <a16:creationId xmlns:a16="http://schemas.microsoft.com/office/drawing/2014/main" id="{3D8D1754-3AFB-4DD0-9FA0-0FDF12E2AA4B}"/>
              </a:ext>
            </a:extLst>
          </p:cNvPr>
          <p:cNvGraphicFramePr>
            <a:graphicFrameLocks noGrp="1"/>
          </p:cNvGraphicFramePr>
          <p:nvPr>
            <p:extLst>
              <p:ext uri="{D42A27DB-BD31-4B8C-83A1-F6EECF244321}">
                <p14:modId xmlns:p14="http://schemas.microsoft.com/office/powerpoint/2010/main" val="3561425014"/>
              </p:ext>
            </p:extLst>
          </p:nvPr>
        </p:nvGraphicFramePr>
        <p:xfrm>
          <a:off x="11185413" y="33075006"/>
          <a:ext cx="10716389" cy="4309141"/>
        </p:xfrm>
        <a:graphic>
          <a:graphicData uri="http://schemas.openxmlformats.org/drawingml/2006/table">
            <a:tbl>
              <a:tblPr firstRow="1" bandRow="1">
                <a:tableStyleId>{5C22544A-7EE6-4342-B048-85BDC9FD1C3A}</a:tableStyleId>
              </a:tblPr>
              <a:tblGrid>
                <a:gridCol w="1473947">
                  <a:extLst>
                    <a:ext uri="{9D8B030D-6E8A-4147-A177-3AD203B41FA5}">
                      <a16:colId xmlns:a16="http://schemas.microsoft.com/office/drawing/2014/main" val="1669168554"/>
                    </a:ext>
                  </a:extLst>
                </a:gridCol>
                <a:gridCol w="1376680">
                  <a:extLst>
                    <a:ext uri="{9D8B030D-6E8A-4147-A177-3AD203B41FA5}">
                      <a16:colId xmlns:a16="http://schemas.microsoft.com/office/drawing/2014/main" val="2860398123"/>
                    </a:ext>
                  </a:extLst>
                </a:gridCol>
                <a:gridCol w="1051560">
                  <a:extLst>
                    <a:ext uri="{9D8B030D-6E8A-4147-A177-3AD203B41FA5}">
                      <a16:colId xmlns:a16="http://schemas.microsoft.com/office/drawing/2014/main" val="2260923127"/>
                    </a:ext>
                  </a:extLst>
                </a:gridCol>
                <a:gridCol w="1371600">
                  <a:extLst>
                    <a:ext uri="{9D8B030D-6E8A-4147-A177-3AD203B41FA5}">
                      <a16:colId xmlns:a16="http://schemas.microsoft.com/office/drawing/2014/main" val="2728796446"/>
                    </a:ext>
                  </a:extLst>
                </a:gridCol>
                <a:gridCol w="891540">
                  <a:extLst>
                    <a:ext uri="{9D8B030D-6E8A-4147-A177-3AD203B41FA5}">
                      <a16:colId xmlns:a16="http://schemas.microsoft.com/office/drawing/2014/main" val="3021340040"/>
                    </a:ext>
                  </a:extLst>
                </a:gridCol>
                <a:gridCol w="1028700">
                  <a:extLst>
                    <a:ext uri="{9D8B030D-6E8A-4147-A177-3AD203B41FA5}">
                      <a16:colId xmlns:a16="http://schemas.microsoft.com/office/drawing/2014/main" val="2156965680"/>
                    </a:ext>
                  </a:extLst>
                </a:gridCol>
                <a:gridCol w="1120140">
                  <a:extLst>
                    <a:ext uri="{9D8B030D-6E8A-4147-A177-3AD203B41FA5}">
                      <a16:colId xmlns:a16="http://schemas.microsoft.com/office/drawing/2014/main" val="2542654737"/>
                    </a:ext>
                  </a:extLst>
                </a:gridCol>
                <a:gridCol w="1211580">
                  <a:extLst>
                    <a:ext uri="{9D8B030D-6E8A-4147-A177-3AD203B41FA5}">
                      <a16:colId xmlns:a16="http://schemas.microsoft.com/office/drawing/2014/main" val="3693926336"/>
                    </a:ext>
                  </a:extLst>
                </a:gridCol>
                <a:gridCol w="1190642">
                  <a:extLst>
                    <a:ext uri="{9D8B030D-6E8A-4147-A177-3AD203B41FA5}">
                      <a16:colId xmlns:a16="http://schemas.microsoft.com/office/drawing/2014/main" val="2892042577"/>
                    </a:ext>
                  </a:extLst>
                </a:gridCol>
              </a:tblGrid>
              <a:tr h="1140369">
                <a:tc>
                  <a:txBody>
                    <a:bodyPr/>
                    <a:lstStyle/>
                    <a:p>
                      <a:pPr lvl="0">
                        <a:buNone/>
                      </a:pPr>
                      <a:endParaRPr lang="en-US" sz="4000" dirty="0">
                        <a:solidFill>
                          <a:schemeClr val="bg1"/>
                        </a:solidFill>
                        <a:effectLst/>
                        <a:latin typeface="+mn-lt"/>
                      </a:endParaRPr>
                    </a:p>
                  </a:txBody>
                  <a:tcPr marL="25003" marR="25003" marT="16669" marB="16669" anchor="ctr">
                    <a:solidFill>
                      <a:srgbClr val="D81616"/>
                    </a:solidFill>
                  </a:tcPr>
                </a:tc>
                <a:tc>
                  <a:txBody>
                    <a:bodyPr/>
                    <a:lstStyle/>
                    <a:p>
                      <a:pPr algn="ctr" rtl="0" fontAlgn="b"/>
                      <a:r>
                        <a:rPr lang="en-US" sz="2000" b="0" dirty="0">
                          <a:effectLst/>
                          <a:latin typeface="+mn-lt"/>
                        </a:rPr>
                        <a:t>Tiering- ER</a:t>
                      </a:r>
                    </a:p>
                  </a:txBody>
                  <a:tcPr marL="25003" marR="25003" marT="16669" marB="16669" anchor="ctr">
                    <a:solidFill>
                      <a:srgbClr val="D81616"/>
                    </a:solidFill>
                  </a:tcPr>
                </a:tc>
                <a:tc>
                  <a:txBody>
                    <a:bodyPr/>
                    <a:lstStyle/>
                    <a:p>
                      <a:pPr algn="ctr" rtl="0" fontAlgn="b"/>
                      <a:r>
                        <a:rPr lang="en-US" sz="2000" b="0" dirty="0">
                          <a:effectLst/>
                          <a:latin typeface="+mn-lt"/>
                        </a:rPr>
                        <a:t>P-Value</a:t>
                      </a:r>
                    </a:p>
                  </a:txBody>
                  <a:tcPr marL="25003" marR="25003" marT="16669" marB="16669" anchor="ctr">
                    <a:solidFill>
                      <a:srgbClr val="D81616"/>
                    </a:solidFill>
                  </a:tcPr>
                </a:tc>
                <a:tc>
                  <a:txBody>
                    <a:bodyPr/>
                    <a:lstStyle/>
                    <a:p>
                      <a:pPr algn="ctr" rtl="0" fontAlgn="b"/>
                      <a:r>
                        <a:rPr lang="en-US" sz="2000" b="0" dirty="0">
                          <a:effectLst/>
                          <a:latin typeface="+mn-lt"/>
                        </a:rPr>
                        <a:t>Feeding-  ER</a:t>
                      </a:r>
                    </a:p>
                  </a:txBody>
                  <a:tcPr marL="25003" marR="25003" marT="16669" marB="16669" anchor="ctr">
                    <a:solidFill>
                      <a:srgbClr val="D81616"/>
                    </a:solidFill>
                  </a:tcPr>
                </a:tc>
                <a:tc>
                  <a:txBody>
                    <a:bodyPr/>
                    <a:lstStyle/>
                    <a:p>
                      <a:pPr algn="ctr" rtl="0" fontAlgn="b"/>
                      <a:r>
                        <a:rPr lang="en-US" sz="2000" b="0" dirty="0">
                          <a:effectLst/>
                          <a:latin typeface="+mn-lt"/>
                        </a:rPr>
                        <a:t>P-Value</a:t>
                      </a:r>
                    </a:p>
                  </a:txBody>
                  <a:tcPr marL="25003" marR="25003" marT="16669" marB="16669" anchor="ctr">
                    <a:solidFill>
                      <a:srgbClr val="D81616"/>
                    </a:solidFill>
                  </a:tcPr>
                </a:tc>
                <a:tc>
                  <a:txBody>
                    <a:bodyPr/>
                    <a:lstStyle/>
                    <a:p>
                      <a:pPr algn="ctr" rtl="0" fontAlgn="b"/>
                      <a:r>
                        <a:rPr lang="en-US" sz="2000" b="0" dirty="0">
                          <a:effectLst/>
                          <a:latin typeface="+mn-lt"/>
                        </a:rPr>
                        <a:t>Mot.- ER</a:t>
                      </a:r>
                    </a:p>
                  </a:txBody>
                  <a:tcPr marL="25003" marR="25003" marT="16669" marB="16669" anchor="ctr">
                    <a:solidFill>
                      <a:srgbClr val="D81616"/>
                    </a:solidFill>
                  </a:tcPr>
                </a:tc>
                <a:tc>
                  <a:txBody>
                    <a:bodyPr/>
                    <a:lstStyle/>
                    <a:p>
                      <a:pPr algn="ctr" rtl="0" fontAlgn="b"/>
                      <a:r>
                        <a:rPr lang="en-US" sz="2000" b="0" dirty="0">
                          <a:effectLst/>
                          <a:latin typeface="+mn-lt"/>
                        </a:rPr>
                        <a:t>P-Value</a:t>
                      </a:r>
                    </a:p>
                  </a:txBody>
                  <a:tcPr marL="25003" marR="25003" marT="16669" marB="16669" anchor="ctr">
                    <a:solidFill>
                      <a:srgbClr val="D81616"/>
                    </a:solidFill>
                  </a:tcPr>
                </a:tc>
                <a:tc>
                  <a:txBody>
                    <a:bodyPr/>
                    <a:lstStyle/>
                    <a:p>
                      <a:pPr algn="ctr" rtl="0" fontAlgn="b"/>
                      <a:r>
                        <a:rPr lang="en-US" sz="2000" b="0" dirty="0">
                          <a:effectLst/>
                          <a:latin typeface="+mn-lt"/>
                        </a:rPr>
                        <a:t>Circ. - ER</a:t>
                      </a:r>
                    </a:p>
                  </a:txBody>
                  <a:tcPr marL="25003" marR="25003" marT="16669" marB="16669" anchor="ctr">
                    <a:solidFill>
                      <a:srgbClr val="D81616"/>
                    </a:solidFill>
                  </a:tcPr>
                </a:tc>
                <a:tc>
                  <a:txBody>
                    <a:bodyPr/>
                    <a:lstStyle/>
                    <a:p>
                      <a:pPr algn="ctr" rtl="0" fontAlgn="b"/>
                      <a:r>
                        <a:rPr lang="en-US" sz="2000" b="0" dirty="0">
                          <a:effectLst/>
                          <a:latin typeface="+mn-lt"/>
                        </a:rPr>
                        <a:t>P-Value</a:t>
                      </a:r>
                    </a:p>
                  </a:txBody>
                  <a:tcPr marL="25003" marR="25003" marT="16669" marB="16669" anchor="ctr">
                    <a:solidFill>
                      <a:srgbClr val="D81616"/>
                    </a:solidFill>
                  </a:tcPr>
                </a:tc>
                <a:extLst>
                  <a:ext uri="{0D108BD9-81ED-4DB2-BD59-A6C34878D82A}">
                    <a16:rowId xmlns:a16="http://schemas.microsoft.com/office/drawing/2014/main" val="630841584"/>
                  </a:ext>
                </a:extLst>
              </a:tr>
              <a:tr h="917636">
                <a:tc>
                  <a:txBody>
                    <a:bodyPr/>
                    <a:lstStyle/>
                    <a:p>
                      <a:pPr algn="ctr" rtl="0" fontAlgn="b"/>
                      <a:r>
                        <a:rPr lang="en-US" sz="1800" dirty="0">
                          <a:solidFill>
                            <a:schemeClr val="bg1"/>
                          </a:solidFill>
                          <a:effectLst/>
                          <a:latin typeface="+mn-lt"/>
                        </a:rPr>
                        <a:t>Tiering - ER</a:t>
                      </a:r>
                      <a:endParaRPr lang="en-US" sz="1800" b="1" dirty="0">
                        <a:solidFill>
                          <a:schemeClr val="bg1"/>
                        </a:solidFill>
                        <a:effectLst/>
                        <a:latin typeface="+mn-lt"/>
                      </a:endParaRPr>
                    </a:p>
                  </a:txBody>
                  <a:tcPr marL="25003" marR="25003" marT="16669" marB="16669" anchor="ctr">
                    <a:solidFill>
                      <a:srgbClr val="D81616"/>
                    </a:solidFill>
                  </a:tcPr>
                </a:tc>
                <a:tc>
                  <a:txBody>
                    <a:bodyPr/>
                    <a:lstStyle/>
                    <a:p>
                      <a:pPr algn="ctr" rtl="0" fontAlgn="b"/>
                      <a:r>
                        <a:rPr lang="en-US" sz="1600" dirty="0">
                          <a:solidFill>
                            <a:schemeClr val="tx1"/>
                          </a:solidFill>
                          <a:effectLst/>
                          <a:latin typeface="+mn-lt"/>
                        </a:rPr>
                        <a:t>N/A</a:t>
                      </a:r>
                    </a:p>
                  </a:txBody>
                  <a:tcPr marL="25003" marR="25003" marT="16669" marB="16669" anchor="ctr">
                    <a:solidFill>
                      <a:srgbClr val="F7B3B3"/>
                    </a:solidFill>
                  </a:tcPr>
                </a:tc>
                <a:tc>
                  <a:txBody>
                    <a:bodyPr/>
                    <a:lstStyle/>
                    <a:p>
                      <a:pPr lvl="0" algn="ctr">
                        <a:buNone/>
                      </a:pPr>
                      <a:r>
                        <a:rPr lang="en-US" sz="1600" b="0" i="0" u="none" strike="noStrike" noProof="0" dirty="0">
                          <a:solidFill>
                            <a:schemeClr val="tx1"/>
                          </a:solidFill>
                          <a:effectLst/>
                          <a:latin typeface="+mn-lt"/>
                        </a:rPr>
                        <a:t>N/A</a:t>
                      </a:r>
                      <a:endParaRPr lang="en-US" sz="1600" dirty="0">
                        <a:latin typeface="+mn-lt"/>
                      </a:endParaRPr>
                    </a:p>
                  </a:txBody>
                  <a:tcPr marL="25003" marR="25003" marT="16669" marB="16669" anchor="ctr">
                    <a:solidFill>
                      <a:srgbClr val="F7B3B3"/>
                    </a:solidFill>
                  </a:tcPr>
                </a:tc>
                <a:tc>
                  <a:txBody>
                    <a:bodyPr/>
                    <a:lstStyle/>
                    <a:p>
                      <a:pPr algn="ctr" rtl="0" fontAlgn="b"/>
                      <a:r>
                        <a:rPr lang="en-US" sz="2400" b="1" dirty="0">
                          <a:effectLst/>
                          <a:latin typeface="+mn-lt"/>
                        </a:rPr>
                        <a:t>0.903</a:t>
                      </a:r>
                    </a:p>
                  </a:txBody>
                  <a:tcPr marL="25003" marR="25003" marT="16669" marB="16669" anchor="ctr">
                    <a:solidFill>
                      <a:srgbClr val="F7B3B3"/>
                    </a:solidFill>
                  </a:tcPr>
                </a:tc>
                <a:tc>
                  <a:txBody>
                    <a:bodyPr/>
                    <a:lstStyle/>
                    <a:p>
                      <a:pPr algn="ctr" rtl="0" fontAlgn="b"/>
                      <a:r>
                        <a:rPr lang="en-US" sz="2400" b="1" dirty="0">
                          <a:effectLst/>
                          <a:latin typeface="+mn-lt"/>
                        </a:rPr>
                        <a:t>5.35E-03</a:t>
                      </a:r>
                    </a:p>
                  </a:txBody>
                  <a:tcPr marL="25003" marR="25003" marT="16669" marB="16669" anchor="ctr">
                    <a:solidFill>
                      <a:srgbClr val="F7B3B3"/>
                    </a:solidFill>
                  </a:tcPr>
                </a:tc>
                <a:tc>
                  <a:txBody>
                    <a:bodyPr/>
                    <a:lstStyle/>
                    <a:p>
                      <a:pPr algn="ctr" rtl="0" fontAlgn="b"/>
                      <a:r>
                        <a:rPr lang="en-US" sz="1600" dirty="0">
                          <a:effectLst/>
                          <a:latin typeface="+mn-lt"/>
                        </a:rPr>
                        <a:t>0.463</a:t>
                      </a:r>
                    </a:p>
                  </a:txBody>
                  <a:tcPr marL="25003" marR="25003" marT="16669" marB="16669" anchor="ctr">
                    <a:solidFill>
                      <a:srgbClr val="F7B3B3"/>
                    </a:solidFill>
                  </a:tcPr>
                </a:tc>
                <a:tc>
                  <a:txBody>
                    <a:bodyPr/>
                    <a:lstStyle/>
                    <a:p>
                      <a:pPr algn="ctr" rtl="0" fontAlgn="b"/>
                      <a:r>
                        <a:rPr lang="en-US" sz="1600" dirty="0">
                          <a:effectLst/>
                          <a:latin typeface="+mn-lt"/>
                        </a:rPr>
                        <a:t>2.96E-01</a:t>
                      </a:r>
                    </a:p>
                  </a:txBody>
                  <a:tcPr marL="25003" marR="25003" marT="16669" marB="16669" anchor="ctr">
                    <a:solidFill>
                      <a:srgbClr val="F7B3B3"/>
                    </a:solidFill>
                  </a:tcPr>
                </a:tc>
                <a:tc>
                  <a:txBody>
                    <a:bodyPr/>
                    <a:lstStyle/>
                    <a:p>
                      <a:pPr algn="ctr" rtl="0" fontAlgn="b"/>
                      <a:r>
                        <a:rPr lang="en-US" sz="2400" b="1" dirty="0">
                          <a:effectLst/>
                          <a:latin typeface="+mn-lt"/>
                        </a:rPr>
                        <a:t>0.921</a:t>
                      </a:r>
                    </a:p>
                  </a:txBody>
                  <a:tcPr marL="25003" marR="25003" marT="16669" marB="16669" anchor="ctr">
                    <a:solidFill>
                      <a:srgbClr val="F7B3B3"/>
                    </a:solidFill>
                  </a:tcPr>
                </a:tc>
                <a:tc>
                  <a:txBody>
                    <a:bodyPr/>
                    <a:lstStyle/>
                    <a:p>
                      <a:pPr algn="ctr" rtl="0" fontAlgn="b"/>
                      <a:r>
                        <a:rPr lang="en-US" sz="2400" b="1" dirty="0">
                          <a:effectLst/>
                          <a:latin typeface="+mn-lt"/>
                        </a:rPr>
                        <a:t>3.26E-03</a:t>
                      </a:r>
                    </a:p>
                  </a:txBody>
                  <a:tcPr marL="25003" marR="25003" marT="16669" marB="16669" anchor="ctr">
                    <a:solidFill>
                      <a:srgbClr val="F7B3B3"/>
                    </a:solidFill>
                  </a:tcPr>
                </a:tc>
                <a:extLst>
                  <a:ext uri="{0D108BD9-81ED-4DB2-BD59-A6C34878D82A}">
                    <a16:rowId xmlns:a16="http://schemas.microsoft.com/office/drawing/2014/main" val="2351622128"/>
                  </a:ext>
                </a:extLst>
              </a:tr>
              <a:tr h="759667">
                <a:tc>
                  <a:txBody>
                    <a:bodyPr/>
                    <a:lstStyle/>
                    <a:p>
                      <a:pPr algn="ctr" rtl="0" fontAlgn="b"/>
                      <a:r>
                        <a:rPr lang="en-US" sz="1800" dirty="0">
                          <a:solidFill>
                            <a:schemeClr val="bg1"/>
                          </a:solidFill>
                          <a:effectLst/>
                          <a:latin typeface="+mn-lt"/>
                        </a:rPr>
                        <a:t>Feeding - ER</a:t>
                      </a:r>
                      <a:endParaRPr lang="en-US" sz="1800" b="1" dirty="0">
                        <a:solidFill>
                          <a:schemeClr val="bg1"/>
                        </a:solidFill>
                        <a:effectLst/>
                        <a:latin typeface="+mn-lt"/>
                      </a:endParaRPr>
                    </a:p>
                  </a:txBody>
                  <a:tcPr marL="25003" marR="25003" marT="16669" marB="16669" anchor="ctr">
                    <a:solidFill>
                      <a:srgbClr val="D81616"/>
                    </a:solidFill>
                  </a:tcPr>
                </a:tc>
                <a:tc>
                  <a:txBody>
                    <a:bodyPr/>
                    <a:lstStyle/>
                    <a:p>
                      <a:pPr algn="ctr" rtl="0" fontAlgn="b"/>
                      <a:r>
                        <a:rPr lang="en-US" sz="2400" b="1" dirty="0">
                          <a:effectLst/>
                          <a:latin typeface="+mn-lt"/>
                        </a:rPr>
                        <a:t>0.903</a:t>
                      </a:r>
                    </a:p>
                  </a:txBody>
                  <a:tcPr marL="25003" marR="25003" marT="16669" marB="16669" anchor="ctr">
                    <a:solidFill>
                      <a:schemeClr val="bg1"/>
                    </a:solidFill>
                  </a:tcPr>
                </a:tc>
                <a:tc>
                  <a:txBody>
                    <a:bodyPr/>
                    <a:lstStyle/>
                    <a:p>
                      <a:pPr algn="ctr" rtl="0" fontAlgn="b"/>
                      <a:r>
                        <a:rPr lang="en-US" sz="2400" b="1" dirty="0">
                          <a:effectLst/>
                          <a:latin typeface="+mn-lt"/>
                        </a:rPr>
                        <a:t>5.35E-03</a:t>
                      </a:r>
                    </a:p>
                  </a:txBody>
                  <a:tcPr marL="25003" marR="25003" marT="16669" marB="16669" anchor="ctr">
                    <a:solidFill>
                      <a:schemeClr val="bg1"/>
                    </a:solidFill>
                  </a:tcPr>
                </a:tc>
                <a:tc>
                  <a:txBody>
                    <a:bodyPr/>
                    <a:lstStyle/>
                    <a:p>
                      <a:pPr lvl="0" algn="ctr">
                        <a:buNone/>
                      </a:pPr>
                      <a:r>
                        <a:rPr lang="en-US" sz="1600" b="0" i="0" u="none" strike="noStrike" noProof="0" dirty="0">
                          <a:solidFill>
                            <a:schemeClr val="tx1"/>
                          </a:solidFill>
                          <a:effectLst/>
                          <a:latin typeface="+mn-lt"/>
                        </a:rPr>
                        <a:t>N/A</a:t>
                      </a:r>
                      <a:endParaRPr lang="en-US" sz="1600" b="0" dirty="0">
                        <a:latin typeface="+mn-lt"/>
                      </a:endParaRPr>
                    </a:p>
                  </a:txBody>
                  <a:tcPr marL="25003" marR="25003" marT="16669" marB="16669" anchor="ctr">
                    <a:solidFill>
                      <a:schemeClr val="bg1"/>
                    </a:solidFill>
                  </a:tcPr>
                </a:tc>
                <a:tc>
                  <a:txBody>
                    <a:bodyPr/>
                    <a:lstStyle/>
                    <a:p>
                      <a:pPr lvl="0" algn="ctr">
                        <a:buNone/>
                      </a:pPr>
                      <a:r>
                        <a:rPr lang="en-US" sz="1600" b="0" i="0" u="none" strike="noStrike" noProof="0" dirty="0">
                          <a:solidFill>
                            <a:schemeClr val="tx1"/>
                          </a:solidFill>
                          <a:effectLst/>
                          <a:latin typeface="+mn-lt"/>
                        </a:rPr>
                        <a:t>N/A    </a:t>
                      </a:r>
                      <a:endParaRPr lang="en-US" sz="1600" dirty="0">
                        <a:latin typeface="+mn-lt"/>
                      </a:endParaRPr>
                    </a:p>
                  </a:txBody>
                  <a:tcPr marL="25003" marR="25003" marT="16669" marB="16669" anchor="ctr">
                    <a:solidFill>
                      <a:schemeClr val="bg1"/>
                    </a:solidFill>
                  </a:tcPr>
                </a:tc>
                <a:tc>
                  <a:txBody>
                    <a:bodyPr/>
                    <a:lstStyle/>
                    <a:p>
                      <a:pPr algn="ctr" rtl="0" fontAlgn="b"/>
                      <a:r>
                        <a:rPr lang="en-US" sz="1600" dirty="0">
                          <a:effectLst/>
                          <a:latin typeface="+mn-lt"/>
                        </a:rPr>
                        <a:t>0.714</a:t>
                      </a:r>
                    </a:p>
                  </a:txBody>
                  <a:tcPr marL="25003" marR="25003" marT="16669" marB="16669" anchor="ctr">
                    <a:solidFill>
                      <a:schemeClr val="bg1"/>
                    </a:solidFill>
                  </a:tcPr>
                </a:tc>
                <a:tc>
                  <a:txBody>
                    <a:bodyPr/>
                    <a:lstStyle/>
                    <a:p>
                      <a:pPr algn="ctr" rtl="0" fontAlgn="b"/>
                      <a:r>
                        <a:rPr lang="en-US" sz="1600" dirty="0">
                          <a:effectLst/>
                          <a:latin typeface="+mn-lt"/>
                        </a:rPr>
                        <a:t>7.18E-02</a:t>
                      </a:r>
                    </a:p>
                  </a:txBody>
                  <a:tcPr marL="25003" marR="25003" marT="16669" marB="16669" anchor="ctr">
                    <a:solidFill>
                      <a:schemeClr val="bg1"/>
                    </a:solidFill>
                  </a:tcPr>
                </a:tc>
                <a:tc>
                  <a:txBody>
                    <a:bodyPr/>
                    <a:lstStyle/>
                    <a:p>
                      <a:pPr algn="ctr" rtl="0" fontAlgn="b"/>
                      <a:r>
                        <a:rPr lang="en-US" sz="2400" b="1" dirty="0">
                          <a:effectLst/>
                          <a:latin typeface="+mn-lt"/>
                        </a:rPr>
                        <a:t>0.796</a:t>
                      </a:r>
                    </a:p>
                  </a:txBody>
                  <a:tcPr marL="25003" marR="25003" marT="16669" marB="16669" anchor="ctr">
                    <a:solidFill>
                      <a:schemeClr val="bg1"/>
                    </a:solidFill>
                  </a:tcPr>
                </a:tc>
                <a:tc>
                  <a:txBody>
                    <a:bodyPr/>
                    <a:lstStyle/>
                    <a:p>
                      <a:pPr algn="ctr" rtl="0" fontAlgn="b"/>
                      <a:r>
                        <a:rPr lang="en-US" sz="2400" b="1" dirty="0">
                          <a:effectLst/>
                          <a:latin typeface="+mn-lt"/>
                        </a:rPr>
                        <a:t>3.22E-02</a:t>
                      </a:r>
                    </a:p>
                  </a:txBody>
                  <a:tcPr marL="25003" marR="25003" marT="16669" marB="16669" anchor="ctr">
                    <a:solidFill>
                      <a:schemeClr val="bg1"/>
                    </a:solidFill>
                  </a:tcPr>
                </a:tc>
                <a:extLst>
                  <a:ext uri="{0D108BD9-81ED-4DB2-BD59-A6C34878D82A}">
                    <a16:rowId xmlns:a16="http://schemas.microsoft.com/office/drawing/2014/main" val="970616936"/>
                  </a:ext>
                </a:extLst>
              </a:tr>
              <a:tr h="721420">
                <a:tc>
                  <a:txBody>
                    <a:bodyPr/>
                    <a:lstStyle/>
                    <a:p>
                      <a:pPr algn="ctr" rtl="0" fontAlgn="b"/>
                      <a:r>
                        <a:rPr lang="en-US" sz="1800" dirty="0">
                          <a:solidFill>
                            <a:schemeClr val="bg1"/>
                          </a:solidFill>
                          <a:effectLst/>
                          <a:latin typeface="+mn-lt"/>
                        </a:rPr>
                        <a:t>Motility ER</a:t>
                      </a:r>
                      <a:endParaRPr lang="en-US" sz="1800" b="1" dirty="0">
                        <a:solidFill>
                          <a:schemeClr val="bg1"/>
                        </a:solidFill>
                        <a:effectLst/>
                        <a:latin typeface="+mn-lt"/>
                      </a:endParaRPr>
                    </a:p>
                  </a:txBody>
                  <a:tcPr marL="25003" marR="25003" marT="16669" marB="16669" anchor="ctr">
                    <a:solidFill>
                      <a:srgbClr val="D81616"/>
                    </a:solidFill>
                  </a:tcPr>
                </a:tc>
                <a:tc>
                  <a:txBody>
                    <a:bodyPr/>
                    <a:lstStyle/>
                    <a:p>
                      <a:pPr algn="ctr" rtl="0" fontAlgn="b"/>
                      <a:r>
                        <a:rPr lang="en-US" sz="1600" dirty="0">
                          <a:effectLst/>
                          <a:latin typeface="+mn-lt"/>
                        </a:rPr>
                        <a:t>0.463</a:t>
                      </a:r>
                    </a:p>
                  </a:txBody>
                  <a:tcPr marL="25003" marR="25003" marT="16669" marB="16669" anchor="ctr">
                    <a:solidFill>
                      <a:srgbClr val="F7B3B3"/>
                    </a:solidFill>
                  </a:tcPr>
                </a:tc>
                <a:tc>
                  <a:txBody>
                    <a:bodyPr/>
                    <a:lstStyle/>
                    <a:p>
                      <a:pPr algn="ctr" rtl="0" fontAlgn="b"/>
                      <a:r>
                        <a:rPr lang="en-US" sz="1600" dirty="0">
                          <a:effectLst/>
                          <a:latin typeface="+mn-lt"/>
                        </a:rPr>
                        <a:t>2.96E-01</a:t>
                      </a:r>
                    </a:p>
                  </a:txBody>
                  <a:tcPr marL="25003" marR="25003" marT="16669" marB="16669" anchor="ctr">
                    <a:solidFill>
                      <a:srgbClr val="F7B3B3"/>
                    </a:solidFill>
                  </a:tcPr>
                </a:tc>
                <a:tc>
                  <a:txBody>
                    <a:bodyPr/>
                    <a:lstStyle/>
                    <a:p>
                      <a:pPr algn="ctr" rtl="0" fontAlgn="b"/>
                      <a:r>
                        <a:rPr lang="en-US" sz="1600" dirty="0">
                          <a:effectLst/>
                          <a:latin typeface="+mn-lt"/>
                        </a:rPr>
                        <a:t>0.714</a:t>
                      </a:r>
                    </a:p>
                  </a:txBody>
                  <a:tcPr marL="25003" marR="25003" marT="16669" marB="16669" anchor="ctr">
                    <a:solidFill>
                      <a:srgbClr val="F7B3B3"/>
                    </a:solidFill>
                  </a:tcPr>
                </a:tc>
                <a:tc>
                  <a:txBody>
                    <a:bodyPr/>
                    <a:lstStyle/>
                    <a:p>
                      <a:pPr algn="ctr" rtl="0" fontAlgn="b"/>
                      <a:r>
                        <a:rPr lang="en-US" sz="1600" dirty="0">
                          <a:effectLst/>
                          <a:latin typeface="+mn-lt"/>
                        </a:rPr>
                        <a:t>7.18E-02</a:t>
                      </a:r>
                    </a:p>
                  </a:txBody>
                  <a:tcPr marL="25003" marR="25003" marT="16669" marB="16669" anchor="ctr">
                    <a:solidFill>
                      <a:srgbClr val="F7B3B3"/>
                    </a:solidFill>
                  </a:tcPr>
                </a:tc>
                <a:tc>
                  <a:txBody>
                    <a:bodyPr/>
                    <a:lstStyle/>
                    <a:p>
                      <a:pPr lvl="0" algn="ctr">
                        <a:buNone/>
                      </a:pPr>
                      <a:r>
                        <a:rPr lang="en-US" sz="1600" b="0" i="0" u="none" strike="noStrike" noProof="0" dirty="0">
                          <a:solidFill>
                            <a:schemeClr val="tx1"/>
                          </a:solidFill>
                          <a:effectLst/>
                          <a:latin typeface="+mn-lt"/>
                        </a:rPr>
                        <a:t>N/A</a:t>
                      </a:r>
                      <a:endParaRPr lang="en-US" sz="1600" dirty="0">
                        <a:latin typeface="+mn-lt"/>
                      </a:endParaRPr>
                    </a:p>
                  </a:txBody>
                  <a:tcPr marL="25003" marR="25003" marT="16669" marB="16669" anchor="ctr">
                    <a:solidFill>
                      <a:srgbClr val="F7B3B3"/>
                    </a:solidFill>
                  </a:tcPr>
                </a:tc>
                <a:tc>
                  <a:txBody>
                    <a:bodyPr/>
                    <a:lstStyle/>
                    <a:p>
                      <a:pPr lvl="0" algn="ctr">
                        <a:buNone/>
                      </a:pPr>
                      <a:r>
                        <a:rPr lang="en-US" sz="1600" b="0" i="0" u="none" strike="noStrike" noProof="0" dirty="0">
                          <a:solidFill>
                            <a:schemeClr val="tx1"/>
                          </a:solidFill>
                          <a:effectLst/>
                          <a:latin typeface="+mn-lt"/>
                        </a:rPr>
                        <a:t>N/A</a:t>
                      </a:r>
                      <a:endParaRPr lang="en-US" sz="1600" dirty="0">
                        <a:effectLst/>
                        <a:latin typeface="+mn-lt"/>
                      </a:endParaRPr>
                    </a:p>
                  </a:txBody>
                  <a:tcPr marL="25003" marR="25003" marT="16669" marB="16669" anchor="ctr">
                    <a:solidFill>
                      <a:srgbClr val="F7B3B3"/>
                    </a:solidFill>
                  </a:tcPr>
                </a:tc>
                <a:tc>
                  <a:txBody>
                    <a:bodyPr/>
                    <a:lstStyle/>
                    <a:p>
                      <a:pPr algn="ctr" rtl="0" fontAlgn="b"/>
                      <a:r>
                        <a:rPr lang="en-US" sz="1600" dirty="0">
                          <a:effectLst/>
                          <a:latin typeface="+mn-lt"/>
                        </a:rPr>
                        <a:t>0.280</a:t>
                      </a:r>
                    </a:p>
                  </a:txBody>
                  <a:tcPr marL="25003" marR="25003" marT="16669" marB="16669" anchor="ctr">
                    <a:solidFill>
                      <a:srgbClr val="F7B3B3"/>
                    </a:solidFill>
                  </a:tcPr>
                </a:tc>
                <a:tc>
                  <a:txBody>
                    <a:bodyPr/>
                    <a:lstStyle/>
                    <a:p>
                      <a:pPr algn="ctr" rtl="0" fontAlgn="b"/>
                      <a:r>
                        <a:rPr lang="en-US" sz="1600" dirty="0">
                          <a:effectLst/>
                          <a:latin typeface="+mn-lt"/>
                        </a:rPr>
                        <a:t>5.44E-01</a:t>
                      </a:r>
                    </a:p>
                  </a:txBody>
                  <a:tcPr marL="25003" marR="25003" marT="16669" marB="16669" anchor="ctr">
                    <a:solidFill>
                      <a:srgbClr val="F7B3B3"/>
                    </a:solidFill>
                  </a:tcPr>
                </a:tc>
                <a:extLst>
                  <a:ext uri="{0D108BD9-81ED-4DB2-BD59-A6C34878D82A}">
                    <a16:rowId xmlns:a16="http://schemas.microsoft.com/office/drawing/2014/main" val="1340613323"/>
                  </a:ext>
                </a:extLst>
              </a:tr>
              <a:tr h="759667">
                <a:tc>
                  <a:txBody>
                    <a:bodyPr/>
                    <a:lstStyle/>
                    <a:p>
                      <a:pPr algn="ctr" rtl="0" fontAlgn="b"/>
                      <a:r>
                        <a:rPr lang="en-US" sz="1800" dirty="0">
                          <a:solidFill>
                            <a:schemeClr val="bg1"/>
                          </a:solidFill>
                          <a:effectLst/>
                          <a:latin typeface="+mn-lt"/>
                        </a:rPr>
                        <a:t>Circulation - ER</a:t>
                      </a:r>
                      <a:endParaRPr lang="en-US" sz="1800" b="1" dirty="0">
                        <a:solidFill>
                          <a:schemeClr val="bg1"/>
                        </a:solidFill>
                        <a:effectLst/>
                        <a:latin typeface="+mn-lt"/>
                      </a:endParaRPr>
                    </a:p>
                  </a:txBody>
                  <a:tcPr marL="25003" marR="25003" marT="16669" marB="16669" anchor="ctr">
                    <a:solidFill>
                      <a:srgbClr val="D81616"/>
                    </a:solidFill>
                  </a:tcPr>
                </a:tc>
                <a:tc>
                  <a:txBody>
                    <a:bodyPr/>
                    <a:lstStyle/>
                    <a:p>
                      <a:pPr algn="ctr" rtl="0" fontAlgn="b"/>
                      <a:r>
                        <a:rPr lang="en-US" sz="2400" b="1" dirty="0">
                          <a:effectLst/>
                          <a:latin typeface="+mn-lt"/>
                        </a:rPr>
                        <a:t>0.921</a:t>
                      </a:r>
                    </a:p>
                  </a:txBody>
                  <a:tcPr marL="25003" marR="25003" marT="16669" marB="16669" anchor="ctr">
                    <a:solidFill>
                      <a:schemeClr val="bg1"/>
                    </a:solidFill>
                  </a:tcPr>
                </a:tc>
                <a:tc>
                  <a:txBody>
                    <a:bodyPr/>
                    <a:lstStyle/>
                    <a:p>
                      <a:pPr algn="ctr" rtl="0" fontAlgn="b"/>
                      <a:r>
                        <a:rPr lang="en-US" sz="2400" b="1" dirty="0">
                          <a:effectLst/>
                          <a:latin typeface="+mn-lt"/>
                        </a:rPr>
                        <a:t>3.26E-03</a:t>
                      </a:r>
                    </a:p>
                  </a:txBody>
                  <a:tcPr marL="25003" marR="25003" marT="16669" marB="16669" anchor="ctr">
                    <a:solidFill>
                      <a:schemeClr val="bg1"/>
                    </a:solidFill>
                  </a:tcPr>
                </a:tc>
                <a:tc>
                  <a:txBody>
                    <a:bodyPr/>
                    <a:lstStyle/>
                    <a:p>
                      <a:pPr algn="ctr" rtl="0" fontAlgn="b"/>
                      <a:r>
                        <a:rPr lang="en-US" sz="2400" b="1" dirty="0">
                          <a:effectLst/>
                          <a:latin typeface="+mn-lt"/>
                        </a:rPr>
                        <a:t>0.796</a:t>
                      </a:r>
                    </a:p>
                  </a:txBody>
                  <a:tcPr marL="25003" marR="25003" marT="16669" marB="16669" anchor="ctr">
                    <a:solidFill>
                      <a:schemeClr val="bg1"/>
                    </a:solidFill>
                  </a:tcPr>
                </a:tc>
                <a:tc>
                  <a:txBody>
                    <a:bodyPr/>
                    <a:lstStyle/>
                    <a:p>
                      <a:pPr algn="ctr" rtl="0" fontAlgn="b"/>
                      <a:r>
                        <a:rPr lang="en-US" sz="2400" b="1" dirty="0">
                          <a:effectLst/>
                          <a:latin typeface="+mn-lt"/>
                        </a:rPr>
                        <a:t>3.22E-02</a:t>
                      </a:r>
                    </a:p>
                  </a:txBody>
                  <a:tcPr marL="25003" marR="25003" marT="16669" marB="16669" anchor="ctr">
                    <a:solidFill>
                      <a:schemeClr val="bg1"/>
                    </a:solidFill>
                  </a:tcPr>
                </a:tc>
                <a:tc>
                  <a:txBody>
                    <a:bodyPr/>
                    <a:lstStyle/>
                    <a:p>
                      <a:pPr algn="ctr" rtl="0" fontAlgn="b"/>
                      <a:r>
                        <a:rPr lang="en-US" sz="1600" dirty="0">
                          <a:effectLst/>
                          <a:latin typeface="+mn-lt"/>
                        </a:rPr>
                        <a:t>0.280</a:t>
                      </a:r>
                    </a:p>
                  </a:txBody>
                  <a:tcPr marL="25003" marR="25003" marT="16669" marB="16669" anchor="ctr">
                    <a:solidFill>
                      <a:schemeClr val="bg1"/>
                    </a:solidFill>
                  </a:tcPr>
                </a:tc>
                <a:tc>
                  <a:txBody>
                    <a:bodyPr/>
                    <a:lstStyle/>
                    <a:p>
                      <a:pPr lvl="0" algn="ctr">
                        <a:lnSpc>
                          <a:spcPct val="100000"/>
                        </a:lnSpc>
                        <a:spcBef>
                          <a:spcPts val="0"/>
                        </a:spcBef>
                        <a:spcAft>
                          <a:spcPts val="0"/>
                        </a:spcAft>
                        <a:buNone/>
                      </a:pPr>
                      <a:r>
                        <a:rPr lang="en-US" sz="1600" b="0" i="0" u="none" strike="noStrike" noProof="0" dirty="0">
                          <a:effectLst/>
                          <a:latin typeface="+mn-lt"/>
                        </a:rPr>
                        <a:t>5.44E-01</a:t>
                      </a:r>
                    </a:p>
                  </a:txBody>
                  <a:tcPr marL="25003" marR="25003" marT="16669" marB="16669" anchor="ctr">
                    <a:solidFill>
                      <a:schemeClr val="bg1"/>
                    </a:solidFill>
                  </a:tcPr>
                </a:tc>
                <a:tc>
                  <a:txBody>
                    <a:bodyPr/>
                    <a:lstStyle/>
                    <a:p>
                      <a:pPr lvl="0" algn="ctr">
                        <a:buNone/>
                      </a:pPr>
                      <a:r>
                        <a:rPr lang="en-US" sz="1600" b="0" i="0" u="none" strike="noStrike" noProof="0" dirty="0">
                          <a:solidFill>
                            <a:schemeClr val="tx1"/>
                          </a:solidFill>
                          <a:effectLst/>
                          <a:latin typeface="+mn-lt"/>
                        </a:rPr>
                        <a:t>N/A</a:t>
                      </a:r>
                      <a:endParaRPr lang="en-US" sz="1600" dirty="0">
                        <a:latin typeface="+mn-lt"/>
                      </a:endParaRPr>
                    </a:p>
                  </a:txBody>
                  <a:tcPr marL="25003" marR="25003" marT="16669" marB="16669" anchor="ctr">
                    <a:solidFill>
                      <a:schemeClr val="bg1"/>
                    </a:solidFill>
                  </a:tcPr>
                </a:tc>
                <a:tc>
                  <a:txBody>
                    <a:bodyPr/>
                    <a:lstStyle/>
                    <a:p>
                      <a:pPr lvl="0" algn="ctr">
                        <a:buNone/>
                      </a:pPr>
                      <a:r>
                        <a:rPr lang="en-US" sz="1600" b="0" i="0" u="none" strike="noStrike" noProof="0" dirty="0">
                          <a:solidFill>
                            <a:schemeClr val="tx1"/>
                          </a:solidFill>
                          <a:effectLst/>
                          <a:latin typeface="+mn-lt"/>
                        </a:rPr>
                        <a:t>N/A</a:t>
                      </a:r>
                      <a:endParaRPr lang="en-US" sz="1600" dirty="0">
                        <a:solidFill>
                          <a:schemeClr val="tx1"/>
                        </a:solidFill>
                        <a:effectLst/>
                        <a:latin typeface="+mn-lt"/>
                      </a:endParaRPr>
                    </a:p>
                  </a:txBody>
                  <a:tcPr marL="25003" marR="25003" marT="16669" marB="16669" anchor="ctr">
                    <a:solidFill>
                      <a:schemeClr val="bg1"/>
                    </a:solidFill>
                  </a:tcPr>
                </a:tc>
                <a:extLst>
                  <a:ext uri="{0D108BD9-81ED-4DB2-BD59-A6C34878D82A}">
                    <a16:rowId xmlns:a16="http://schemas.microsoft.com/office/drawing/2014/main" val="900771069"/>
                  </a:ext>
                </a:extLst>
              </a:tr>
            </a:tbl>
          </a:graphicData>
        </a:graphic>
      </p:graphicFrame>
      <p:graphicFrame>
        <p:nvGraphicFramePr>
          <p:cNvPr id="79" name="Table 78">
            <a:extLst>
              <a:ext uri="{FF2B5EF4-FFF2-40B4-BE49-F238E27FC236}">
                <a16:creationId xmlns:a16="http://schemas.microsoft.com/office/drawing/2014/main" id="{966B00CF-A678-4EE4-9C1E-BD4637139515}"/>
              </a:ext>
            </a:extLst>
          </p:cNvPr>
          <p:cNvGraphicFramePr>
            <a:graphicFrameLocks noGrp="1"/>
          </p:cNvGraphicFramePr>
          <p:nvPr>
            <p:extLst>
              <p:ext uri="{D42A27DB-BD31-4B8C-83A1-F6EECF244321}">
                <p14:modId xmlns:p14="http://schemas.microsoft.com/office/powerpoint/2010/main" val="752995185"/>
              </p:ext>
            </p:extLst>
          </p:nvPr>
        </p:nvGraphicFramePr>
        <p:xfrm>
          <a:off x="21874361" y="33073251"/>
          <a:ext cx="10749877" cy="4264163"/>
        </p:xfrm>
        <a:graphic>
          <a:graphicData uri="http://schemas.openxmlformats.org/drawingml/2006/table">
            <a:tbl>
              <a:tblPr firstRow="1" bandRow="1">
                <a:tableStyleId>{5C22544A-7EE6-4342-B048-85BDC9FD1C3A}</a:tableStyleId>
              </a:tblPr>
              <a:tblGrid>
                <a:gridCol w="1847552">
                  <a:extLst>
                    <a:ext uri="{9D8B030D-6E8A-4147-A177-3AD203B41FA5}">
                      <a16:colId xmlns:a16="http://schemas.microsoft.com/office/drawing/2014/main" val="1669168554"/>
                    </a:ext>
                  </a:extLst>
                </a:gridCol>
                <a:gridCol w="1268493">
                  <a:extLst>
                    <a:ext uri="{9D8B030D-6E8A-4147-A177-3AD203B41FA5}">
                      <a16:colId xmlns:a16="http://schemas.microsoft.com/office/drawing/2014/main" val="2860398123"/>
                    </a:ext>
                  </a:extLst>
                </a:gridCol>
                <a:gridCol w="951369">
                  <a:extLst>
                    <a:ext uri="{9D8B030D-6E8A-4147-A177-3AD203B41FA5}">
                      <a16:colId xmlns:a16="http://schemas.microsoft.com/office/drawing/2014/main" val="2260923127"/>
                    </a:ext>
                  </a:extLst>
                </a:gridCol>
                <a:gridCol w="1400632">
                  <a:extLst>
                    <a:ext uri="{9D8B030D-6E8A-4147-A177-3AD203B41FA5}">
                      <a16:colId xmlns:a16="http://schemas.microsoft.com/office/drawing/2014/main" val="2728796446"/>
                    </a:ext>
                  </a:extLst>
                </a:gridCol>
                <a:gridCol w="872089">
                  <a:extLst>
                    <a:ext uri="{9D8B030D-6E8A-4147-A177-3AD203B41FA5}">
                      <a16:colId xmlns:a16="http://schemas.microsoft.com/office/drawing/2014/main" val="3021340040"/>
                    </a:ext>
                  </a:extLst>
                </a:gridCol>
                <a:gridCol w="1285667">
                  <a:extLst>
                    <a:ext uri="{9D8B030D-6E8A-4147-A177-3AD203B41FA5}">
                      <a16:colId xmlns:a16="http://schemas.microsoft.com/office/drawing/2014/main" val="2156965680"/>
                    </a:ext>
                  </a:extLst>
                </a:gridCol>
                <a:gridCol w="931015">
                  <a:extLst>
                    <a:ext uri="{9D8B030D-6E8A-4147-A177-3AD203B41FA5}">
                      <a16:colId xmlns:a16="http://schemas.microsoft.com/office/drawing/2014/main" val="2542654737"/>
                    </a:ext>
                  </a:extLst>
                </a:gridCol>
                <a:gridCol w="1220665">
                  <a:extLst>
                    <a:ext uri="{9D8B030D-6E8A-4147-A177-3AD203B41FA5}">
                      <a16:colId xmlns:a16="http://schemas.microsoft.com/office/drawing/2014/main" val="3693926336"/>
                    </a:ext>
                  </a:extLst>
                </a:gridCol>
                <a:gridCol w="972395">
                  <a:extLst>
                    <a:ext uri="{9D8B030D-6E8A-4147-A177-3AD203B41FA5}">
                      <a16:colId xmlns:a16="http://schemas.microsoft.com/office/drawing/2014/main" val="2892042577"/>
                    </a:ext>
                  </a:extLst>
                </a:gridCol>
              </a:tblGrid>
              <a:tr h="1155789">
                <a:tc>
                  <a:txBody>
                    <a:bodyPr/>
                    <a:lstStyle/>
                    <a:p>
                      <a:pPr lvl="0">
                        <a:buNone/>
                      </a:pPr>
                      <a:endParaRPr lang="en-US" sz="3600" dirty="0">
                        <a:solidFill>
                          <a:schemeClr val="bg1"/>
                        </a:solidFill>
                        <a:effectLst/>
                        <a:latin typeface="+mn-lt"/>
                      </a:endParaRPr>
                    </a:p>
                  </a:txBody>
                  <a:tcPr marL="25003" marR="25003" marT="16669" marB="16669" anchor="ctr">
                    <a:solidFill>
                      <a:srgbClr val="D81616"/>
                    </a:solidFill>
                  </a:tcPr>
                </a:tc>
                <a:tc>
                  <a:txBody>
                    <a:bodyPr/>
                    <a:lstStyle/>
                    <a:p>
                      <a:pPr algn="ctr" rtl="0" fontAlgn="b"/>
                      <a:r>
                        <a:rPr lang="en-US" sz="2000" b="0" dirty="0">
                          <a:effectLst/>
                          <a:latin typeface="+mn-lt"/>
                        </a:rPr>
                        <a:t>Tiering- BS</a:t>
                      </a:r>
                    </a:p>
                  </a:txBody>
                  <a:tcPr marL="25003" marR="25003" marT="16669" marB="16669" anchor="ctr">
                    <a:solidFill>
                      <a:srgbClr val="D81616"/>
                    </a:solidFill>
                  </a:tcPr>
                </a:tc>
                <a:tc>
                  <a:txBody>
                    <a:bodyPr/>
                    <a:lstStyle/>
                    <a:p>
                      <a:pPr algn="ctr" rtl="0" fontAlgn="b"/>
                      <a:r>
                        <a:rPr lang="en-US" sz="2000" b="0" dirty="0">
                          <a:effectLst/>
                          <a:latin typeface="+mn-lt"/>
                        </a:rPr>
                        <a:t>P-Value</a:t>
                      </a:r>
                    </a:p>
                  </a:txBody>
                  <a:tcPr marL="25003" marR="25003" marT="16669" marB="16669" anchor="ctr">
                    <a:solidFill>
                      <a:srgbClr val="D81616"/>
                    </a:solidFill>
                  </a:tcPr>
                </a:tc>
                <a:tc>
                  <a:txBody>
                    <a:bodyPr/>
                    <a:lstStyle/>
                    <a:p>
                      <a:pPr algn="ctr" rtl="0" fontAlgn="b"/>
                      <a:r>
                        <a:rPr lang="en-US" sz="2000" b="0" dirty="0">
                          <a:effectLst/>
                          <a:latin typeface="+mn-lt"/>
                        </a:rPr>
                        <a:t>Feeding-  BS </a:t>
                      </a:r>
                    </a:p>
                  </a:txBody>
                  <a:tcPr marL="25003" marR="25003" marT="16669" marB="16669" anchor="ctr">
                    <a:solidFill>
                      <a:srgbClr val="D81616"/>
                    </a:solidFill>
                  </a:tcPr>
                </a:tc>
                <a:tc>
                  <a:txBody>
                    <a:bodyPr/>
                    <a:lstStyle/>
                    <a:p>
                      <a:pPr algn="ctr" rtl="0" fontAlgn="b"/>
                      <a:r>
                        <a:rPr lang="en-US" sz="2000" b="0" dirty="0">
                          <a:effectLst/>
                          <a:latin typeface="+mn-lt"/>
                        </a:rPr>
                        <a:t>P-Value</a:t>
                      </a:r>
                    </a:p>
                  </a:txBody>
                  <a:tcPr marL="25003" marR="25003" marT="16669" marB="16669" anchor="ctr">
                    <a:solidFill>
                      <a:srgbClr val="D81616"/>
                    </a:solidFill>
                  </a:tcPr>
                </a:tc>
                <a:tc>
                  <a:txBody>
                    <a:bodyPr/>
                    <a:lstStyle/>
                    <a:p>
                      <a:pPr algn="ctr" rtl="0" fontAlgn="b"/>
                      <a:r>
                        <a:rPr lang="en-US" sz="2000" b="0" dirty="0">
                          <a:effectLst/>
                          <a:latin typeface="+mn-lt"/>
                        </a:rPr>
                        <a:t>Mot.- BS</a:t>
                      </a:r>
                    </a:p>
                  </a:txBody>
                  <a:tcPr marL="25003" marR="25003" marT="16669" marB="16669" anchor="ctr">
                    <a:solidFill>
                      <a:srgbClr val="D81616"/>
                    </a:solidFill>
                  </a:tcPr>
                </a:tc>
                <a:tc>
                  <a:txBody>
                    <a:bodyPr/>
                    <a:lstStyle/>
                    <a:p>
                      <a:pPr algn="ctr" rtl="0" fontAlgn="b"/>
                      <a:r>
                        <a:rPr lang="en-US" sz="2000" b="0" dirty="0">
                          <a:effectLst/>
                          <a:latin typeface="+mn-lt"/>
                        </a:rPr>
                        <a:t>P-Value</a:t>
                      </a:r>
                    </a:p>
                  </a:txBody>
                  <a:tcPr marL="25003" marR="25003" marT="16669" marB="16669" anchor="ctr">
                    <a:solidFill>
                      <a:srgbClr val="D81616"/>
                    </a:solidFill>
                  </a:tcPr>
                </a:tc>
                <a:tc>
                  <a:txBody>
                    <a:bodyPr/>
                    <a:lstStyle/>
                    <a:p>
                      <a:pPr algn="ctr" rtl="0" fontAlgn="b"/>
                      <a:r>
                        <a:rPr lang="en-US" sz="2000" b="0" dirty="0">
                          <a:effectLst/>
                          <a:latin typeface="+mn-lt"/>
                        </a:rPr>
                        <a:t>Circ - BS </a:t>
                      </a:r>
                    </a:p>
                  </a:txBody>
                  <a:tcPr marL="25003" marR="25003" marT="16669" marB="16669" anchor="ctr">
                    <a:solidFill>
                      <a:srgbClr val="D81616"/>
                    </a:solidFill>
                  </a:tcPr>
                </a:tc>
                <a:tc>
                  <a:txBody>
                    <a:bodyPr/>
                    <a:lstStyle/>
                    <a:p>
                      <a:pPr algn="ctr" rtl="0" fontAlgn="b"/>
                      <a:r>
                        <a:rPr lang="en-US" sz="2000" b="0" dirty="0">
                          <a:effectLst/>
                          <a:latin typeface="+mn-lt"/>
                        </a:rPr>
                        <a:t>P-Value</a:t>
                      </a:r>
                    </a:p>
                  </a:txBody>
                  <a:tcPr marL="25003" marR="25003" marT="16669" marB="16669" anchor="ctr">
                    <a:solidFill>
                      <a:srgbClr val="D81616"/>
                    </a:solidFill>
                  </a:tcPr>
                </a:tc>
                <a:extLst>
                  <a:ext uri="{0D108BD9-81ED-4DB2-BD59-A6C34878D82A}">
                    <a16:rowId xmlns:a16="http://schemas.microsoft.com/office/drawing/2014/main" val="630841584"/>
                  </a:ext>
                </a:extLst>
              </a:tr>
              <a:tr h="938382">
                <a:tc>
                  <a:txBody>
                    <a:bodyPr/>
                    <a:lstStyle/>
                    <a:p>
                      <a:pPr algn="ctr" rtl="0" fontAlgn="b"/>
                      <a:r>
                        <a:rPr lang="en-US" sz="1800" dirty="0">
                          <a:solidFill>
                            <a:schemeClr val="bg1"/>
                          </a:solidFill>
                          <a:effectLst/>
                          <a:latin typeface="+mn-lt"/>
                        </a:rPr>
                        <a:t>Tiering- Body Size </a:t>
                      </a:r>
                      <a:endParaRPr lang="en-US" sz="1800" b="1" dirty="0">
                        <a:solidFill>
                          <a:schemeClr val="bg1"/>
                        </a:solidFill>
                        <a:effectLst/>
                        <a:latin typeface="+mn-lt"/>
                      </a:endParaRPr>
                    </a:p>
                  </a:txBody>
                  <a:tcPr marL="25003" marR="25003" marT="16669" marB="16669" anchor="ctr">
                    <a:solidFill>
                      <a:srgbClr val="D81616"/>
                    </a:solidFill>
                  </a:tcPr>
                </a:tc>
                <a:tc>
                  <a:txBody>
                    <a:bodyPr/>
                    <a:lstStyle/>
                    <a:p>
                      <a:pPr algn="ctr" rtl="0" fontAlgn="b"/>
                      <a:r>
                        <a:rPr lang="en-US" sz="1400" dirty="0">
                          <a:solidFill>
                            <a:schemeClr val="tx1"/>
                          </a:solidFill>
                          <a:effectLst/>
                          <a:latin typeface="+mn-lt"/>
                        </a:rPr>
                        <a:t>N/A</a:t>
                      </a:r>
                    </a:p>
                  </a:txBody>
                  <a:tcPr marL="25003" marR="25003" marT="16669" marB="16669" anchor="ctr">
                    <a:solidFill>
                      <a:srgbClr val="F7B3B3"/>
                    </a:solidFill>
                  </a:tcPr>
                </a:tc>
                <a:tc>
                  <a:txBody>
                    <a:bodyPr/>
                    <a:lstStyle/>
                    <a:p>
                      <a:pPr lvl="0" algn="ctr">
                        <a:buNone/>
                      </a:pPr>
                      <a:r>
                        <a:rPr lang="en-US" sz="1400" b="0" i="0" u="none" strike="noStrike" noProof="0" dirty="0">
                          <a:solidFill>
                            <a:schemeClr val="tx1"/>
                          </a:solidFill>
                          <a:effectLst/>
                          <a:latin typeface="+mn-lt"/>
                        </a:rPr>
                        <a:t>N/A</a:t>
                      </a:r>
                      <a:endParaRPr lang="en-US" sz="1400" dirty="0">
                        <a:latin typeface="+mn-lt"/>
                      </a:endParaRPr>
                    </a:p>
                  </a:txBody>
                  <a:tcPr marL="25003" marR="25003" marT="16669" marB="16669" anchor="ctr">
                    <a:solidFill>
                      <a:srgbClr val="F7B3B3"/>
                    </a:solidFill>
                  </a:tcPr>
                </a:tc>
                <a:tc>
                  <a:txBody>
                    <a:bodyPr/>
                    <a:lstStyle/>
                    <a:p>
                      <a:pPr lvl="0" algn="ctr">
                        <a:buNone/>
                      </a:pPr>
                      <a:r>
                        <a:rPr lang="en-US" sz="2000" b="1" i="0" u="none" strike="noStrike" noProof="0" dirty="0">
                          <a:effectLst/>
                          <a:latin typeface="+mn-lt"/>
                        </a:rPr>
                        <a:t>0.997</a:t>
                      </a:r>
                      <a:endParaRPr lang="en-US" sz="2000" b="1" dirty="0">
                        <a:effectLst/>
                        <a:latin typeface="+mn-lt"/>
                      </a:endParaRPr>
                    </a:p>
                  </a:txBody>
                  <a:tcPr marL="25003" marR="25003" marT="16669" marB="16669" anchor="ctr">
                    <a:solidFill>
                      <a:srgbClr val="F7B3B3"/>
                    </a:solidFill>
                  </a:tcPr>
                </a:tc>
                <a:tc>
                  <a:txBody>
                    <a:bodyPr/>
                    <a:lstStyle/>
                    <a:p>
                      <a:pPr lvl="0" algn="ctr">
                        <a:buNone/>
                      </a:pPr>
                      <a:r>
                        <a:rPr lang="en-US" sz="2000" b="1" i="0" u="none" strike="noStrike" noProof="0" dirty="0">
                          <a:effectLst/>
                          <a:latin typeface="+mn-lt"/>
                        </a:rPr>
                        <a:t>1.27E-06</a:t>
                      </a:r>
                      <a:endParaRPr lang="en-US" sz="2000" b="1" dirty="0">
                        <a:effectLst/>
                        <a:latin typeface="+mn-lt"/>
                      </a:endParaRPr>
                    </a:p>
                  </a:txBody>
                  <a:tcPr marL="25003" marR="25003" marT="16669" marB="16669" anchor="ctr">
                    <a:solidFill>
                      <a:srgbClr val="F7B3B3"/>
                    </a:solidFill>
                  </a:tcPr>
                </a:tc>
                <a:tc>
                  <a:txBody>
                    <a:bodyPr/>
                    <a:lstStyle/>
                    <a:p>
                      <a:pPr lvl="0" algn="ctr">
                        <a:buNone/>
                      </a:pPr>
                      <a:r>
                        <a:rPr lang="en-US" sz="1400" b="0" i="0" u="none" strike="noStrike" noProof="0" dirty="0">
                          <a:effectLst/>
                          <a:latin typeface="+mn-lt"/>
                        </a:rPr>
                        <a:t>0.297</a:t>
                      </a:r>
                      <a:endParaRPr lang="en-US" sz="1400" dirty="0">
                        <a:effectLst/>
                        <a:latin typeface="+mn-lt"/>
                      </a:endParaRPr>
                    </a:p>
                  </a:txBody>
                  <a:tcPr marL="25003" marR="25003" marT="16669" marB="16669" anchor="ctr">
                    <a:solidFill>
                      <a:srgbClr val="F7B3B3"/>
                    </a:solidFill>
                  </a:tcPr>
                </a:tc>
                <a:tc>
                  <a:txBody>
                    <a:bodyPr/>
                    <a:lstStyle/>
                    <a:p>
                      <a:pPr lvl="0" algn="ctr">
                        <a:buNone/>
                      </a:pPr>
                      <a:r>
                        <a:rPr lang="en-US" sz="1400" b="0" i="0" u="none" strike="noStrike" noProof="0" dirty="0">
                          <a:effectLst/>
                          <a:latin typeface="+mn-lt"/>
                        </a:rPr>
                        <a:t>5.18E-01</a:t>
                      </a:r>
                      <a:endParaRPr lang="en-US" sz="8800" dirty="0">
                        <a:latin typeface="+mn-lt"/>
                      </a:endParaRPr>
                    </a:p>
                  </a:txBody>
                  <a:tcPr marL="25003" marR="25003" marT="16669" marB="16669" anchor="ctr">
                    <a:solidFill>
                      <a:srgbClr val="F7B3B3"/>
                    </a:solidFill>
                  </a:tcPr>
                </a:tc>
                <a:tc>
                  <a:txBody>
                    <a:bodyPr/>
                    <a:lstStyle/>
                    <a:p>
                      <a:pPr lvl="0" algn="ctr">
                        <a:buNone/>
                      </a:pPr>
                      <a:r>
                        <a:rPr lang="en-US" sz="2000" b="1" i="0" u="none" strike="noStrike" noProof="0" dirty="0">
                          <a:effectLst/>
                          <a:latin typeface="+mn-lt"/>
                        </a:rPr>
                        <a:t>0.990</a:t>
                      </a:r>
                      <a:endParaRPr lang="en-US" sz="2000" b="1" dirty="0">
                        <a:effectLst/>
                        <a:latin typeface="+mn-lt"/>
                      </a:endParaRPr>
                    </a:p>
                  </a:txBody>
                  <a:tcPr marL="25003" marR="25003" marT="16669" marB="16669" anchor="ctr">
                    <a:solidFill>
                      <a:srgbClr val="F7B3B3"/>
                    </a:solidFill>
                  </a:tcPr>
                </a:tc>
                <a:tc>
                  <a:txBody>
                    <a:bodyPr/>
                    <a:lstStyle/>
                    <a:p>
                      <a:pPr lvl="0" algn="ctr">
                        <a:buNone/>
                      </a:pPr>
                      <a:r>
                        <a:rPr lang="en-US" sz="2000" b="1" i="0" u="none" strike="noStrike" noProof="0" dirty="0">
                          <a:effectLst/>
                          <a:latin typeface="+mn-lt"/>
                        </a:rPr>
                        <a:t>2.04E-05</a:t>
                      </a:r>
                      <a:endParaRPr lang="en-US" sz="2000" b="1" dirty="0">
                        <a:effectLst/>
                        <a:latin typeface="+mn-lt"/>
                      </a:endParaRPr>
                    </a:p>
                  </a:txBody>
                  <a:tcPr marL="25003" marR="25003" marT="16669" marB="16669" anchor="ctr">
                    <a:solidFill>
                      <a:srgbClr val="F7B3B3"/>
                    </a:solidFill>
                  </a:tcPr>
                </a:tc>
                <a:extLst>
                  <a:ext uri="{0D108BD9-81ED-4DB2-BD59-A6C34878D82A}">
                    <a16:rowId xmlns:a16="http://schemas.microsoft.com/office/drawing/2014/main" val="2351622128"/>
                  </a:ext>
                </a:extLst>
              </a:tr>
              <a:tr h="682576">
                <a:tc>
                  <a:txBody>
                    <a:bodyPr/>
                    <a:lstStyle/>
                    <a:p>
                      <a:pPr algn="ctr" rtl="0" fontAlgn="b"/>
                      <a:r>
                        <a:rPr lang="en-US" sz="1800" dirty="0">
                          <a:solidFill>
                            <a:schemeClr val="bg1"/>
                          </a:solidFill>
                          <a:effectLst/>
                          <a:latin typeface="+mn-lt"/>
                        </a:rPr>
                        <a:t>Feeding- Body Size </a:t>
                      </a:r>
                      <a:endParaRPr lang="en-US" sz="1800" b="1" dirty="0">
                        <a:solidFill>
                          <a:schemeClr val="bg1"/>
                        </a:solidFill>
                        <a:effectLst/>
                        <a:latin typeface="+mn-lt"/>
                      </a:endParaRPr>
                    </a:p>
                  </a:txBody>
                  <a:tcPr marL="25003" marR="25003" marT="16669" marB="16669" anchor="ctr">
                    <a:solidFill>
                      <a:srgbClr val="D81616"/>
                    </a:solidFill>
                  </a:tcPr>
                </a:tc>
                <a:tc>
                  <a:txBody>
                    <a:bodyPr/>
                    <a:lstStyle/>
                    <a:p>
                      <a:pPr lvl="0" algn="ctr">
                        <a:buNone/>
                      </a:pPr>
                      <a:r>
                        <a:rPr lang="en-US" sz="2000" b="1" i="0" u="none" strike="noStrike" noProof="0" dirty="0">
                          <a:effectLst/>
                          <a:latin typeface="+mn-lt"/>
                        </a:rPr>
                        <a:t>0.997</a:t>
                      </a:r>
                      <a:endParaRPr lang="en-US" sz="8800" b="1" dirty="0">
                        <a:latin typeface="+mn-lt"/>
                      </a:endParaRPr>
                    </a:p>
                  </a:txBody>
                  <a:tcPr marL="25003" marR="25003" marT="16669" marB="16669" anchor="ctr">
                    <a:solidFill>
                      <a:schemeClr val="bg1"/>
                    </a:solidFill>
                  </a:tcPr>
                </a:tc>
                <a:tc>
                  <a:txBody>
                    <a:bodyPr/>
                    <a:lstStyle/>
                    <a:p>
                      <a:pPr lvl="0" algn="ctr">
                        <a:buNone/>
                      </a:pPr>
                      <a:r>
                        <a:rPr lang="en-US" sz="2000" b="1" i="0" u="none" strike="noStrike" noProof="0" dirty="0">
                          <a:effectLst/>
                          <a:latin typeface="+mn-lt"/>
                        </a:rPr>
                        <a:t>1.27E-06</a:t>
                      </a:r>
                      <a:endParaRPr lang="en-US" sz="8800" b="1" dirty="0">
                        <a:latin typeface="+mn-lt"/>
                      </a:endParaRPr>
                    </a:p>
                  </a:txBody>
                  <a:tcPr marL="25003" marR="25003" marT="16669" marB="16669" anchor="ctr">
                    <a:solidFill>
                      <a:schemeClr val="bg1"/>
                    </a:solidFill>
                  </a:tcPr>
                </a:tc>
                <a:tc>
                  <a:txBody>
                    <a:bodyPr/>
                    <a:lstStyle/>
                    <a:p>
                      <a:pPr lvl="0" algn="ctr">
                        <a:buNone/>
                      </a:pPr>
                      <a:r>
                        <a:rPr lang="en-US" sz="1400" b="0" i="0" u="none" strike="noStrike" noProof="0" dirty="0">
                          <a:solidFill>
                            <a:schemeClr val="tx1"/>
                          </a:solidFill>
                          <a:effectLst/>
                          <a:latin typeface="+mn-lt"/>
                        </a:rPr>
                        <a:t>N/A</a:t>
                      </a:r>
                      <a:endParaRPr lang="en-US" sz="1400" b="0" dirty="0">
                        <a:latin typeface="+mn-lt"/>
                      </a:endParaRPr>
                    </a:p>
                  </a:txBody>
                  <a:tcPr marL="25003" marR="25003" marT="16669" marB="16669" anchor="ctr">
                    <a:solidFill>
                      <a:schemeClr val="bg1"/>
                    </a:solidFill>
                  </a:tcPr>
                </a:tc>
                <a:tc>
                  <a:txBody>
                    <a:bodyPr/>
                    <a:lstStyle/>
                    <a:p>
                      <a:pPr lvl="0" algn="ctr">
                        <a:buNone/>
                      </a:pPr>
                      <a:r>
                        <a:rPr lang="en-US" sz="1400" b="0" i="0" u="none" strike="noStrike" noProof="0" dirty="0">
                          <a:solidFill>
                            <a:schemeClr val="tx1"/>
                          </a:solidFill>
                          <a:effectLst/>
                          <a:latin typeface="+mn-lt"/>
                        </a:rPr>
                        <a:t>N/A</a:t>
                      </a:r>
                      <a:endParaRPr lang="en-US" sz="1400" dirty="0">
                        <a:latin typeface="+mn-lt"/>
                      </a:endParaRPr>
                    </a:p>
                  </a:txBody>
                  <a:tcPr marL="25003" marR="25003" marT="16669" marB="16669" anchor="ctr">
                    <a:solidFill>
                      <a:schemeClr val="bg1"/>
                    </a:solidFill>
                  </a:tcPr>
                </a:tc>
                <a:tc>
                  <a:txBody>
                    <a:bodyPr/>
                    <a:lstStyle/>
                    <a:p>
                      <a:pPr lvl="0" algn="ctr">
                        <a:buNone/>
                      </a:pPr>
                      <a:r>
                        <a:rPr lang="en-US" sz="1400" b="0" i="0" u="none" strike="noStrike" noProof="0" dirty="0">
                          <a:effectLst/>
                          <a:latin typeface="+mn-lt"/>
                        </a:rPr>
                        <a:t>0.332</a:t>
                      </a:r>
                      <a:endParaRPr lang="en-US" sz="1400" dirty="0">
                        <a:effectLst/>
                        <a:latin typeface="+mn-lt"/>
                      </a:endParaRPr>
                    </a:p>
                  </a:txBody>
                  <a:tcPr marL="25003" marR="25003" marT="16669" marB="16669" anchor="ctr">
                    <a:solidFill>
                      <a:schemeClr val="bg1"/>
                    </a:solidFill>
                  </a:tcPr>
                </a:tc>
                <a:tc>
                  <a:txBody>
                    <a:bodyPr/>
                    <a:lstStyle/>
                    <a:p>
                      <a:pPr lvl="0" algn="ctr">
                        <a:lnSpc>
                          <a:spcPct val="100000"/>
                        </a:lnSpc>
                        <a:spcBef>
                          <a:spcPts val="0"/>
                        </a:spcBef>
                        <a:spcAft>
                          <a:spcPts val="0"/>
                        </a:spcAft>
                        <a:buNone/>
                      </a:pPr>
                      <a:r>
                        <a:rPr lang="en-US" sz="1400" b="0" i="0" u="none" strike="noStrike" noProof="0" dirty="0">
                          <a:effectLst/>
                          <a:latin typeface="+mn-lt"/>
                        </a:rPr>
                        <a:t>4.68E-01</a:t>
                      </a:r>
                    </a:p>
                  </a:txBody>
                  <a:tcPr marL="25003" marR="25003" marT="16669" marB="16669" anchor="ctr">
                    <a:solidFill>
                      <a:schemeClr val="bg1"/>
                    </a:solidFill>
                  </a:tcPr>
                </a:tc>
                <a:tc>
                  <a:txBody>
                    <a:bodyPr/>
                    <a:lstStyle/>
                    <a:p>
                      <a:pPr lvl="0" algn="ctr">
                        <a:buNone/>
                      </a:pPr>
                      <a:r>
                        <a:rPr lang="en-US" sz="2000" b="1" i="0" u="none" strike="noStrike" noProof="0" dirty="0">
                          <a:effectLst/>
                          <a:latin typeface="+mn-lt"/>
                        </a:rPr>
                        <a:t>0.984</a:t>
                      </a:r>
                      <a:endParaRPr lang="en-US" sz="2000" b="1" dirty="0">
                        <a:effectLst/>
                        <a:latin typeface="+mn-lt"/>
                      </a:endParaRPr>
                    </a:p>
                  </a:txBody>
                  <a:tcPr marL="25003" marR="25003" marT="16669" marB="16669" anchor="ctr">
                    <a:solidFill>
                      <a:schemeClr val="bg1"/>
                    </a:solidFill>
                  </a:tcPr>
                </a:tc>
                <a:tc>
                  <a:txBody>
                    <a:bodyPr/>
                    <a:lstStyle/>
                    <a:p>
                      <a:pPr lvl="0" algn="ctr">
                        <a:buNone/>
                      </a:pPr>
                      <a:r>
                        <a:rPr lang="en-US" sz="2000" b="1" i="0" u="none" strike="noStrike" noProof="0" dirty="0">
                          <a:effectLst/>
                          <a:latin typeface="+mn-lt"/>
                        </a:rPr>
                        <a:t>6.20E-05</a:t>
                      </a:r>
                      <a:endParaRPr lang="en-US" sz="2000" b="1" dirty="0">
                        <a:effectLst/>
                        <a:latin typeface="+mn-lt"/>
                      </a:endParaRPr>
                    </a:p>
                  </a:txBody>
                  <a:tcPr marL="25003" marR="25003" marT="16669" marB="16669" anchor="ctr">
                    <a:solidFill>
                      <a:schemeClr val="bg1"/>
                    </a:solidFill>
                  </a:tcPr>
                </a:tc>
                <a:extLst>
                  <a:ext uri="{0D108BD9-81ED-4DB2-BD59-A6C34878D82A}">
                    <a16:rowId xmlns:a16="http://schemas.microsoft.com/office/drawing/2014/main" val="970616936"/>
                  </a:ext>
                </a:extLst>
              </a:tr>
              <a:tr h="707606">
                <a:tc>
                  <a:txBody>
                    <a:bodyPr/>
                    <a:lstStyle/>
                    <a:p>
                      <a:pPr algn="ctr" rtl="0" fontAlgn="b"/>
                      <a:r>
                        <a:rPr lang="en-US" sz="1800" dirty="0">
                          <a:solidFill>
                            <a:schemeClr val="bg1"/>
                          </a:solidFill>
                          <a:effectLst/>
                          <a:latin typeface="+mn-lt"/>
                        </a:rPr>
                        <a:t>Motility- Body Size </a:t>
                      </a:r>
                      <a:endParaRPr lang="en-US" sz="1800" b="1" dirty="0">
                        <a:solidFill>
                          <a:schemeClr val="bg1"/>
                        </a:solidFill>
                        <a:effectLst/>
                        <a:latin typeface="+mn-lt"/>
                      </a:endParaRPr>
                    </a:p>
                  </a:txBody>
                  <a:tcPr marL="25003" marR="25003" marT="16669" marB="16669" anchor="ctr">
                    <a:solidFill>
                      <a:srgbClr val="D81616"/>
                    </a:solidFill>
                  </a:tcPr>
                </a:tc>
                <a:tc>
                  <a:txBody>
                    <a:bodyPr/>
                    <a:lstStyle/>
                    <a:p>
                      <a:pPr lvl="0" algn="ctr">
                        <a:buNone/>
                      </a:pPr>
                      <a:r>
                        <a:rPr lang="en-US" sz="1400" b="0" i="0" u="none" strike="noStrike" noProof="0" dirty="0">
                          <a:effectLst/>
                          <a:latin typeface="+mn-lt"/>
                        </a:rPr>
                        <a:t>0.297</a:t>
                      </a:r>
                      <a:endParaRPr lang="en-US" sz="8800" b="0" dirty="0">
                        <a:latin typeface="+mn-lt"/>
                      </a:endParaRPr>
                    </a:p>
                  </a:txBody>
                  <a:tcPr marL="25003" marR="25003" marT="16669" marB="16669" anchor="ctr">
                    <a:solidFill>
                      <a:srgbClr val="F7B3B3"/>
                    </a:solidFill>
                  </a:tcPr>
                </a:tc>
                <a:tc>
                  <a:txBody>
                    <a:bodyPr/>
                    <a:lstStyle/>
                    <a:p>
                      <a:pPr lvl="0" algn="ctr">
                        <a:buNone/>
                      </a:pPr>
                      <a:r>
                        <a:rPr lang="en-US" sz="1400" b="0" i="0" u="none" strike="noStrike" noProof="0" dirty="0">
                          <a:effectLst/>
                          <a:latin typeface="+mn-lt"/>
                        </a:rPr>
                        <a:t>5.18E-01</a:t>
                      </a:r>
                      <a:endParaRPr lang="en-US" sz="8800" b="0" dirty="0">
                        <a:latin typeface="+mn-lt"/>
                      </a:endParaRPr>
                    </a:p>
                  </a:txBody>
                  <a:tcPr marL="25003" marR="25003" marT="16669" marB="16669" anchor="ctr">
                    <a:solidFill>
                      <a:srgbClr val="F7B3B3"/>
                    </a:solidFill>
                  </a:tcPr>
                </a:tc>
                <a:tc>
                  <a:txBody>
                    <a:bodyPr/>
                    <a:lstStyle/>
                    <a:p>
                      <a:pPr lvl="0" algn="ctr">
                        <a:buNone/>
                      </a:pPr>
                      <a:r>
                        <a:rPr lang="en-US" sz="1400" b="0" i="0" u="none" strike="noStrike" noProof="0" dirty="0">
                          <a:effectLst/>
                          <a:latin typeface="+mn-lt"/>
                        </a:rPr>
                        <a:t>0.332</a:t>
                      </a:r>
                      <a:endParaRPr lang="en-US" sz="8800" dirty="0">
                        <a:latin typeface="+mn-lt"/>
                      </a:endParaRPr>
                    </a:p>
                  </a:txBody>
                  <a:tcPr marL="25003" marR="25003" marT="16669" marB="16669" anchor="ctr">
                    <a:solidFill>
                      <a:srgbClr val="F7B3B3"/>
                    </a:solidFill>
                  </a:tcPr>
                </a:tc>
                <a:tc>
                  <a:txBody>
                    <a:bodyPr/>
                    <a:lstStyle/>
                    <a:p>
                      <a:pPr lvl="0" algn="ctr">
                        <a:buNone/>
                      </a:pPr>
                      <a:r>
                        <a:rPr lang="en-US" sz="1400" b="0" i="0" u="none" strike="noStrike" noProof="0" dirty="0">
                          <a:effectLst/>
                          <a:latin typeface="+mn-lt"/>
                        </a:rPr>
                        <a:t>4.68E-01</a:t>
                      </a:r>
                      <a:endParaRPr lang="en-US" sz="1400" dirty="0">
                        <a:effectLst/>
                        <a:latin typeface="+mn-lt"/>
                      </a:endParaRPr>
                    </a:p>
                  </a:txBody>
                  <a:tcPr marL="25003" marR="25003" marT="16669" marB="16669" anchor="ctr">
                    <a:solidFill>
                      <a:srgbClr val="F7B3B3"/>
                    </a:solidFill>
                  </a:tcPr>
                </a:tc>
                <a:tc>
                  <a:txBody>
                    <a:bodyPr/>
                    <a:lstStyle/>
                    <a:p>
                      <a:pPr lvl="0" algn="ctr">
                        <a:buNone/>
                      </a:pPr>
                      <a:r>
                        <a:rPr lang="en-US" sz="1400" b="0" i="0" u="none" strike="noStrike" noProof="0" dirty="0">
                          <a:solidFill>
                            <a:schemeClr val="tx1"/>
                          </a:solidFill>
                          <a:effectLst/>
                          <a:latin typeface="+mn-lt"/>
                        </a:rPr>
                        <a:t>N/A</a:t>
                      </a:r>
                      <a:endParaRPr lang="en-US" sz="1400" dirty="0">
                        <a:latin typeface="+mn-lt"/>
                      </a:endParaRPr>
                    </a:p>
                  </a:txBody>
                  <a:tcPr marL="25003" marR="25003" marT="16669" marB="16669" anchor="ctr">
                    <a:solidFill>
                      <a:srgbClr val="F7B3B3"/>
                    </a:solidFill>
                  </a:tcPr>
                </a:tc>
                <a:tc>
                  <a:txBody>
                    <a:bodyPr/>
                    <a:lstStyle/>
                    <a:p>
                      <a:pPr lvl="0" algn="ctr">
                        <a:buNone/>
                      </a:pPr>
                      <a:r>
                        <a:rPr lang="en-US" sz="1400" b="0" i="0" u="none" strike="noStrike" noProof="0" dirty="0">
                          <a:solidFill>
                            <a:schemeClr val="tx1"/>
                          </a:solidFill>
                          <a:effectLst/>
                          <a:latin typeface="+mn-lt"/>
                        </a:rPr>
                        <a:t>N/A</a:t>
                      </a:r>
                      <a:endParaRPr lang="en-US" sz="1400" dirty="0">
                        <a:effectLst/>
                        <a:latin typeface="+mn-lt"/>
                      </a:endParaRPr>
                    </a:p>
                  </a:txBody>
                  <a:tcPr marL="25003" marR="25003" marT="16669" marB="16669" anchor="ctr">
                    <a:solidFill>
                      <a:srgbClr val="F7B3B3"/>
                    </a:solidFill>
                  </a:tcPr>
                </a:tc>
                <a:tc>
                  <a:txBody>
                    <a:bodyPr/>
                    <a:lstStyle/>
                    <a:p>
                      <a:pPr lvl="0" algn="ctr">
                        <a:buNone/>
                      </a:pPr>
                      <a:r>
                        <a:rPr lang="en-US" sz="1400" b="0" i="0" u="none" strike="noStrike" noProof="0" dirty="0">
                          <a:effectLst/>
                          <a:latin typeface="+mn-lt"/>
                        </a:rPr>
                        <a:t>0.172</a:t>
                      </a:r>
                      <a:endParaRPr lang="en-US" sz="1400" dirty="0">
                        <a:effectLst/>
                        <a:latin typeface="+mn-lt"/>
                      </a:endParaRPr>
                    </a:p>
                  </a:txBody>
                  <a:tcPr marL="25003" marR="25003" marT="16669" marB="16669" anchor="ctr">
                    <a:solidFill>
                      <a:srgbClr val="F7B3B3"/>
                    </a:solidFill>
                  </a:tcPr>
                </a:tc>
                <a:tc>
                  <a:txBody>
                    <a:bodyPr/>
                    <a:lstStyle/>
                    <a:p>
                      <a:pPr lvl="0" algn="ctr">
                        <a:buNone/>
                      </a:pPr>
                      <a:r>
                        <a:rPr lang="en-US" sz="1400" b="0" i="0" u="none" strike="noStrike" noProof="0" dirty="0">
                          <a:effectLst/>
                          <a:latin typeface="+mn-lt"/>
                        </a:rPr>
                        <a:t>7.12E-01</a:t>
                      </a:r>
                      <a:endParaRPr lang="en-US" sz="1400" dirty="0">
                        <a:effectLst/>
                        <a:latin typeface="+mn-lt"/>
                      </a:endParaRPr>
                    </a:p>
                  </a:txBody>
                  <a:tcPr marL="25003" marR="25003" marT="16669" marB="16669" anchor="ctr">
                    <a:solidFill>
                      <a:srgbClr val="F7B3B3"/>
                    </a:solidFill>
                  </a:tcPr>
                </a:tc>
                <a:extLst>
                  <a:ext uri="{0D108BD9-81ED-4DB2-BD59-A6C34878D82A}">
                    <a16:rowId xmlns:a16="http://schemas.microsoft.com/office/drawing/2014/main" val="1340613323"/>
                  </a:ext>
                </a:extLst>
              </a:tr>
              <a:tr h="779810">
                <a:tc>
                  <a:txBody>
                    <a:bodyPr/>
                    <a:lstStyle/>
                    <a:p>
                      <a:pPr algn="ctr" rtl="0" fontAlgn="b"/>
                      <a:r>
                        <a:rPr lang="en-US" sz="1800" dirty="0">
                          <a:solidFill>
                            <a:schemeClr val="bg1"/>
                          </a:solidFill>
                          <a:effectLst/>
                          <a:latin typeface="+mn-lt"/>
                        </a:rPr>
                        <a:t>Circulation- Body Size</a:t>
                      </a:r>
                      <a:endParaRPr lang="en-US" sz="1800" b="1" dirty="0">
                        <a:solidFill>
                          <a:schemeClr val="bg1"/>
                        </a:solidFill>
                        <a:effectLst/>
                        <a:latin typeface="+mn-lt"/>
                      </a:endParaRPr>
                    </a:p>
                  </a:txBody>
                  <a:tcPr marL="25003" marR="25003" marT="16669" marB="16669" anchor="ctr">
                    <a:solidFill>
                      <a:srgbClr val="D81616"/>
                    </a:solidFill>
                  </a:tcPr>
                </a:tc>
                <a:tc>
                  <a:txBody>
                    <a:bodyPr/>
                    <a:lstStyle/>
                    <a:p>
                      <a:pPr lvl="0" algn="ctr">
                        <a:buNone/>
                      </a:pPr>
                      <a:r>
                        <a:rPr lang="en-US" sz="2000" b="1" i="0" u="none" strike="noStrike" noProof="0" dirty="0">
                          <a:effectLst/>
                          <a:latin typeface="+mn-lt"/>
                        </a:rPr>
                        <a:t>0.990</a:t>
                      </a:r>
                      <a:endParaRPr lang="en-US" sz="8800" b="1" dirty="0">
                        <a:latin typeface="+mn-lt"/>
                      </a:endParaRPr>
                    </a:p>
                  </a:txBody>
                  <a:tcPr marL="25003" marR="25003" marT="16669" marB="16669" anchor="ctr">
                    <a:solidFill>
                      <a:schemeClr val="bg1"/>
                    </a:solidFill>
                  </a:tcPr>
                </a:tc>
                <a:tc>
                  <a:txBody>
                    <a:bodyPr/>
                    <a:lstStyle/>
                    <a:p>
                      <a:pPr lvl="0" algn="ctr">
                        <a:buNone/>
                      </a:pPr>
                      <a:r>
                        <a:rPr lang="en-US" sz="2000" b="1" i="0" u="none" strike="noStrike" noProof="0" dirty="0">
                          <a:effectLst/>
                          <a:latin typeface="+mn-lt"/>
                        </a:rPr>
                        <a:t>2.04E-05</a:t>
                      </a:r>
                      <a:endParaRPr lang="en-US" sz="8800" b="1" dirty="0">
                        <a:latin typeface="+mn-lt"/>
                      </a:endParaRPr>
                    </a:p>
                  </a:txBody>
                  <a:tcPr marL="25003" marR="25003" marT="16669" marB="16669" anchor="ctr">
                    <a:solidFill>
                      <a:schemeClr val="bg1"/>
                    </a:solidFill>
                  </a:tcPr>
                </a:tc>
                <a:tc>
                  <a:txBody>
                    <a:bodyPr/>
                    <a:lstStyle/>
                    <a:p>
                      <a:pPr lvl="0" algn="ctr">
                        <a:buNone/>
                      </a:pPr>
                      <a:r>
                        <a:rPr lang="en-US" sz="2000" b="1" i="0" u="none" strike="noStrike" noProof="0" dirty="0">
                          <a:effectLst/>
                          <a:latin typeface="+mn-lt"/>
                        </a:rPr>
                        <a:t>0.984</a:t>
                      </a:r>
                      <a:endParaRPr lang="en-US" sz="2000" b="1" dirty="0">
                        <a:effectLst/>
                        <a:latin typeface="+mn-lt"/>
                      </a:endParaRPr>
                    </a:p>
                  </a:txBody>
                  <a:tcPr marL="25003" marR="25003" marT="16669" marB="16669" anchor="ctr">
                    <a:solidFill>
                      <a:schemeClr val="bg1"/>
                    </a:solidFill>
                  </a:tcPr>
                </a:tc>
                <a:tc>
                  <a:txBody>
                    <a:bodyPr/>
                    <a:lstStyle/>
                    <a:p>
                      <a:pPr lvl="0" algn="ctr">
                        <a:buNone/>
                      </a:pPr>
                      <a:r>
                        <a:rPr lang="en-US" sz="2000" b="1" i="0" u="none" strike="noStrike" noProof="0" dirty="0">
                          <a:effectLst/>
                          <a:latin typeface="+mn-lt"/>
                        </a:rPr>
                        <a:t>6.20E-05</a:t>
                      </a:r>
                      <a:endParaRPr lang="en-US" sz="2000" b="1" dirty="0">
                        <a:effectLst/>
                        <a:latin typeface="+mn-lt"/>
                      </a:endParaRPr>
                    </a:p>
                  </a:txBody>
                  <a:tcPr marL="25003" marR="25003" marT="16669" marB="16669" anchor="ctr">
                    <a:solidFill>
                      <a:schemeClr val="bg1"/>
                    </a:solidFill>
                  </a:tcPr>
                </a:tc>
                <a:tc>
                  <a:txBody>
                    <a:bodyPr/>
                    <a:lstStyle/>
                    <a:p>
                      <a:pPr lvl="0" algn="ctr">
                        <a:buNone/>
                      </a:pPr>
                      <a:r>
                        <a:rPr lang="en-US" sz="1400" b="0" i="0" u="none" strike="noStrike" noProof="0" dirty="0">
                          <a:effectLst/>
                          <a:latin typeface="+mn-lt"/>
                        </a:rPr>
                        <a:t>0.172</a:t>
                      </a:r>
                      <a:endParaRPr lang="en-US" sz="1400" dirty="0">
                        <a:effectLst/>
                        <a:latin typeface="+mn-lt"/>
                      </a:endParaRPr>
                    </a:p>
                  </a:txBody>
                  <a:tcPr marL="25003" marR="25003" marT="16669" marB="16669" anchor="ctr">
                    <a:solidFill>
                      <a:schemeClr val="bg1"/>
                    </a:solidFill>
                  </a:tcPr>
                </a:tc>
                <a:tc>
                  <a:txBody>
                    <a:bodyPr/>
                    <a:lstStyle/>
                    <a:p>
                      <a:pPr lvl="0" algn="ctr">
                        <a:lnSpc>
                          <a:spcPct val="100000"/>
                        </a:lnSpc>
                        <a:spcBef>
                          <a:spcPts val="0"/>
                        </a:spcBef>
                        <a:spcAft>
                          <a:spcPts val="0"/>
                        </a:spcAft>
                        <a:buNone/>
                      </a:pPr>
                      <a:r>
                        <a:rPr lang="en-US" sz="1400" b="0" i="0" u="none" strike="noStrike" noProof="0" dirty="0">
                          <a:effectLst/>
                          <a:latin typeface="+mn-lt"/>
                        </a:rPr>
                        <a:t>7.12E-01</a:t>
                      </a:r>
                    </a:p>
                  </a:txBody>
                  <a:tcPr marL="25003" marR="25003" marT="16669" marB="16669" anchor="ctr">
                    <a:solidFill>
                      <a:schemeClr val="bg1"/>
                    </a:solidFill>
                  </a:tcPr>
                </a:tc>
                <a:tc>
                  <a:txBody>
                    <a:bodyPr/>
                    <a:lstStyle/>
                    <a:p>
                      <a:pPr lvl="0" algn="ctr">
                        <a:buNone/>
                      </a:pPr>
                      <a:r>
                        <a:rPr lang="en-US" sz="1400" b="0" i="0" u="none" strike="noStrike" noProof="0" dirty="0">
                          <a:solidFill>
                            <a:schemeClr val="tx1"/>
                          </a:solidFill>
                          <a:effectLst/>
                          <a:latin typeface="+mn-lt"/>
                        </a:rPr>
                        <a:t>N/A</a:t>
                      </a:r>
                      <a:endParaRPr lang="en-US" sz="1400" dirty="0">
                        <a:latin typeface="+mn-lt"/>
                      </a:endParaRPr>
                    </a:p>
                  </a:txBody>
                  <a:tcPr marL="25003" marR="25003" marT="16669" marB="16669" anchor="ctr">
                    <a:solidFill>
                      <a:schemeClr val="bg1"/>
                    </a:solidFill>
                  </a:tcPr>
                </a:tc>
                <a:tc>
                  <a:txBody>
                    <a:bodyPr/>
                    <a:lstStyle/>
                    <a:p>
                      <a:pPr lvl="0" algn="ctr">
                        <a:buNone/>
                      </a:pPr>
                      <a:r>
                        <a:rPr lang="en-US" sz="1400" b="0" i="0" u="none" strike="noStrike" noProof="0" dirty="0">
                          <a:solidFill>
                            <a:schemeClr val="tx1"/>
                          </a:solidFill>
                          <a:effectLst/>
                          <a:latin typeface="+mn-lt"/>
                        </a:rPr>
                        <a:t>N/A</a:t>
                      </a:r>
                      <a:endParaRPr lang="en-US" sz="1400" dirty="0">
                        <a:solidFill>
                          <a:schemeClr val="tx1"/>
                        </a:solidFill>
                        <a:effectLst/>
                        <a:latin typeface="+mn-lt"/>
                      </a:endParaRPr>
                    </a:p>
                  </a:txBody>
                  <a:tcPr marL="25003" marR="25003" marT="16669" marB="16669" anchor="ctr">
                    <a:solidFill>
                      <a:schemeClr val="bg1"/>
                    </a:solidFill>
                  </a:tcPr>
                </a:tc>
                <a:extLst>
                  <a:ext uri="{0D108BD9-81ED-4DB2-BD59-A6C34878D82A}">
                    <a16:rowId xmlns:a16="http://schemas.microsoft.com/office/drawing/2014/main" val="900771069"/>
                  </a:ext>
                </a:extLst>
              </a:tr>
            </a:tbl>
          </a:graphicData>
        </a:graphic>
      </p:graphicFrame>
      <p:sp>
        <p:nvSpPr>
          <p:cNvPr id="2" name="Rectangle 1">
            <a:extLst>
              <a:ext uri="{FF2B5EF4-FFF2-40B4-BE49-F238E27FC236}">
                <a16:creationId xmlns:a16="http://schemas.microsoft.com/office/drawing/2014/main" id="{6860DDF3-C45B-3346-83AA-ADCF507E55D4}"/>
              </a:ext>
            </a:extLst>
          </p:cNvPr>
          <p:cNvSpPr/>
          <p:nvPr/>
        </p:nvSpPr>
        <p:spPr>
          <a:xfrm>
            <a:off x="6088922" y="20636144"/>
            <a:ext cx="493748" cy="334707"/>
          </a:xfrm>
          <a:prstGeom prst="rect">
            <a:avLst/>
          </a:prstGeom>
        </p:spPr>
        <p:txBody>
          <a:bodyPr wrap="square">
            <a:spAutoFit/>
          </a:bodyPr>
          <a:lstStyle/>
          <a:p>
            <a:r>
              <a:rPr lang="en-US" sz="1575">
                <a:solidFill>
                  <a:schemeClr val="bg1"/>
                </a:solidFill>
              </a:rPr>
              <a:t>~ </a:t>
            </a:r>
            <a:endParaRPr lang="en-US" sz="1575"/>
          </a:p>
        </p:txBody>
      </p:sp>
      <p:sp>
        <p:nvSpPr>
          <p:cNvPr id="13" name="Rectangle 12">
            <a:extLst>
              <a:ext uri="{FF2B5EF4-FFF2-40B4-BE49-F238E27FC236}">
                <a16:creationId xmlns:a16="http://schemas.microsoft.com/office/drawing/2014/main" id="{34BCB064-2FFC-6E4C-86F5-7BC32C88B373}"/>
              </a:ext>
            </a:extLst>
          </p:cNvPr>
          <p:cNvSpPr/>
          <p:nvPr/>
        </p:nvSpPr>
        <p:spPr>
          <a:xfrm>
            <a:off x="765678" y="22665903"/>
            <a:ext cx="9095079" cy="10146367"/>
          </a:xfrm>
          <a:prstGeom prst="rect">
            <a:avLst/>
          </a:prstGeom>
        </p:spPr>
        <p:txBody>
          <a:bodyPr wrap="square" anchor="t">
            <a:spAutoFit/>
          </a:bodyPr>
          <a:lstStyle/>
          <a:p>
            <a:r>
              <a:rPr lang="en-US" sz="2800" dirty="0"/>
              <a:t>All analyses and plots were made using the programming language R</a:t>
            </a:r>
          </a:p>
          <a:p>
            <a:r>
              <a:rPr lang="en-US" sz="2800" dirty="0"/>
              <a:t>All the calculated biovolume data was checked and found normal</a:t>
            </a:r>
          </a:p>
          <a:p>
            <a:r>
              <a:rPr lang="en-US" sz="2800" dirty="0"/>
              <a:t>Calculated Biovolume was significantly correlated with fossil length and, thus, deemed suitable as a representative for size</a:t>
            </a:r>
          </a:p>
          <a:p>
            <a:r>
              <a:rPr lang="en-US" sz="2800" dirty="0"/>
              <a:t>*Logistic Regression Analyses were performed for each stage of the Ordovician </a:t>
            </a:r>
            <a:r>
              <a:rPr lang="en-US" sz="2800" baseline="-25000" dirty="0"/>
              <a:t>(*See Timeline Below*)</a:t>
            </a: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r>
              <a:rPr lang="en-US" sz="2800" b="1" dirty="0"/>
              <a:t>Body Size</a:t>
            </a:r>
            <a:r>
              <a:rPr lang="en-US" sz="2800" dirty="0"/>
              <a:t> : Base 10 Logarithm of the Calculated Biovolume </a:t>
            </a:r>
            <a:endParaRPr lang="en-US" sz="2800" dirty="0">
              <a:cs typeface="Calibri"/>
            </a:endParaRPr>
          </a:p>
          <a:p>
            <a:r>
              <a:rPr lang="en-US" sz="2800" b="1" dirty="0"/>
              <a:t>Circulation</a:t>
            </a:r>
            <a:r>
              <a:rPr lang="en-US" sz="2800" dirty="0"/>
              <a:t>: </a:t>
            </a:r>
            <a:r>
              <a:rPr lang="en-US" sz="2800" dirty="0">
                <a:highlight>
                  <a:srgbClr val="FAD2D2"/>
                </a:highlight>
              </a:rPr>
              <a:t>Open</a:t>
            </a:r>
            <a:r>
              <a:rPr lang="en-US" sz="2800" dirty="0"/>
              <a:t> vs </a:t>
            </a:r>
            <a:r>
              <a:rPr lang="en-US" sz="2800" dirty="0">
                <a:highlight>
                  <a:srgbClr val="FAD2D2"/>
                </a:highlight>
              </a:rPr>
              <a:t>Closed</a:t>
            </a:r>
            <a:endParaRPr lang="en-US" sz="2800" dirty="0">
              <a:highlight>
                <a:srgbClr val="FAD2D2"/>
              </a:highlight>
              <a:cs typeface="Calibri"/>
            </a:endParaRPr>
          </a:p>
          <a:p>
            <a:r>
              <a:rPr lang="en-US" sz="2800" b="1" dirty="0"/>
              <a:t>Feeding</a:t>
            </a:r>
            <a:r>
              <a:rPr lang="en-US" sz="2800" dirty="0"/>
              <a:t> : </a:t>
            </a:r>
            <a:r>
              <a:rPr lang="en-US" sz="2800" dirty="0">
                <a:highlight>
                  <a:srgbClr val="FAD2D2"/>
                </a:highlight>
              </a:rPr>
              <a:t>Predatory</a:t>
            </a:r>
            <a:r>
              <a:rPr lang="en-US" sz="2800" dirty="0"/>
              <a:t> vs </a:t>
            </a:r>
            <a:r>
              <a:rPr lang="en-US" sz="2800" dirty="0">
                <a:highlight>
                  <a:srgbClr val="FAD2D2"/>
                </a:highlight>
              </a:rPr>
              <a:t>Non-Predatory</a:t>
            </a:r>
            <a:r>
              <a:rPr lang="en-US" sz="2800" dirty="0"/>
              <a:t> </a:t>
            </a:r>
            <a:r>
              <a:rPr lang="en-US" sz="2800" baseline="-25000" dirty="0"/>
              <a:t>(Suspension, Surface Deposit, Mining, Grazing, and Other)</a:t>
            </a:r>
            <a:endParaRPr lang="en-US" sz="2800" baseline="-25000" dirty="0">
              <a:cs typeface="Calibri"/>
            </a:endParaRPr>
          </a:p>
          <a:p>
            <a:r>
              <a:rPr lang="en-US" sz="2800" b="1" dirty="0"/>
              <a:t>Tiering</a:t>
            </a:r>
            <a:r>
              <a:rPr lang="en-US" sz="2800" dirty="0"/>
              <a:t>: </a:t>
            </a:r>
            <a:r>
              <a:rPr lang="en-US" sz="2800" dirty="0">
                <a:highlight>
                  <a:srgbClr val="FAD2D2"/>
                </a:highlight>
              </a:rPr>
              <a:t>Pelagic</a:t>
            </a:r>
            <a:r>
              <a:rPr lang="en-US" sz="2800" dirty="0"/>
              <a:t> vs </a:t>
            </a:r>
            <a:r>
              <a:rPr lang="en-US" sz="2800" dirty="0">
                <a:highlight>
                  <a:srgbClr val="FAD2D2"/>
                </a:highlight>
              </a:rPr>
              <a:t>Sea Floor and Below</a:t>
            </a:r>
            <a:r>
              <a:rPr lang="en-US" sz="2800" dirty="0"/>
              <a:t> </a:t>
            </a:r>
            <a:r>
              <a:rPr lang="en-US" sz="2800" baseline="-25000" dirty="0"/>
              <a:t>(Erect, Surficial, Semi-infaunal, Shallow infaunal, and Deep infaunal)</a:t>
            </a:r>
            <a:endParaRPr lang="en-US" sz="2800" baseline="-25000" dirty="0">
              <a:cs typeface="Calibri"/>
            </a:endParaRPr>
          </a:p>
          <a:p>
            <a:r>
              <a:rPr lang="en-US" sz="2800" b="1" dirty="0"/>
              <a:t>Motility</a:t>
            </a:r>
            <a:r>
              <a:rPr lang="en-US" sz="2800" dirty="0"/>
              <a:t>: </a:t>
            </a:r>
            <a:r>
              <a:rPr lang="en-US" sz="2800" dirty="0">
                <a:highlight>
                  <a:srgbClr val="FAD2D2"/>
                </a:highlight>
              </a:rPr>
              <a:t>Freely</a:t>
            </a:r>
            <a:r>
              <a:rPr lang="en-US" sz="2800" dirty="0"/>
              <a:t>  vs </a:t>
            </a:r>
            <a:r>
              <a:rPr lang="en-US" sz="2800" dirty="0">
                <a:highlight>
                  <a:srgbClr val="FAD2D2"/>
                </a:highlight>
              </a:rPr>
              <a:t>Sedentary</a:t>
            </a:r>
            <a:r>
              <a:rPr lang="en-US" sz="2800" dirty="0"/>
              <a:t> </a:t>
            </a:r>
            <a:r>
              <a:rPr lang="en-US" sz="2800" baseline="-25000" dirty="0"/>
              <a:t>(Facultative and Non-motile)</a:t>
            </a:r>
            <a:endParaRPr lang="en-US" sz="2800" baseline="-25000" dirty="0">
              <a:cs typeface="Calibri"/>
            </a:endParaRPr>
          </a:p>
        </p:txBody>
      </p:sp>
      <p:sp>
        <p:nvSpPr>
          <p:cNvPr id="104" name="Text Placeholder 19">
            <a:extLst>
              <a:ext uri="{FF2B5EF4-FFF2-40B4-BE49-F238E27FC236}">
                <a16:creationId xmlns:a16="http://schemas.microsoft.com/office/drawing/2014/main" id="{C8F0BA98-4521-46BA-BE81-68ADB8A746FE}"/>
              </a:ext>
            </a:extLst>
          </p:cNvPr>
          <p:cNvSpPr txBox="1">
            <a:spLocks/>
          </p:cNvSpPr>
          <p:nvPr/>
        </p:nvSpPr>
        <p:spPr>
          <a:xfrm>
            <a:off x="11149349" y="5134550"/>
            <a:ext cx="21478539" cy="758124"/>
          </a:xfrm>
          <a:prstGeom prst="rect">
            <a:avLst/>
          </a:prstGeom>
          <a:solidFill>
            <a:srgbClr val="A40000"/>
          </a:solidFill>
        </p:spPr>
        <p:txBody>
          <a:bodyPr vert="horz" lIns="80010" tIns="40005" rIns="80010" bIns="40005" rtlCol="0" anchor="t"/>
          <a:lstStyle>
            <a:defPPr>
              <a:defRPr lang="en-US"/>
            </a:defPPr>
            <a:lvl1pPr marL="0" algn="ctr" defTabSz="457200" rtl="0" eaLnBrk="1" latinLnBrk="0" hangingPunct="1">
              <a:defRPr sz="576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700" dirty="0">
                <a:solidFill>
                  <a:schemeClr val="bg1"/>
                </a:solidFill>
                <a:latin typeface="Trebuchet MS"/>
                <a:ea typeface="+mn-lt"/>
                <a:cs typeface="Times New Roman"/>
              </a:rPr>
              <a:t>Figures</a:t>
            </a:r>
            <a:endParaRPr lang="en-US" sz="5000">
              <a:solidFill>
                <a:schemeClr val="bg1"/>
              </a:solidFill>
              <a:cs typeface="Calibri"/>
            </a:endParaRPr>
          </a:p>
        </p:txBody>
      </p:sp>
      <p:sp>
        <p:nvSpPr>
          <p:cNvPr id="9" name="TextBox 8">
            <a:extLst>
              <a:ext uri="{FF2B5EF4-FFF2-40B4-BE49-F238E27FC236}">
                <a16:creationId xmlns:a16="http://schemas.microsoft.com/office/drawing/2014/main" id="{789AE544-7FFF-4A88-80CE-12DB0760FE6C}"/>
              </a:ext>
            </a:extLst>
          </p:cNvPr>
          <p:cNvSpPr txBox="1"/>
          <p:nvPr/>
        </p:nvSpPr>
        <p:spPr>
          <a:xfrm>
            <a:off x="26727440" y="16783178"/>
            <a:ext cx="1632656" cy="450123"/>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r>
              <a:rPr lang="en-US" sz="2400" b="1" dirty="0"/>
              <a:t>Figure 2.B</a:t>
            </a:r>
            <a:endParaRPr lang="en-US" sz="2400" b="1" dirty="0">
              <a:cs typeface="Calibri"/>
            </a:endParaRPr>
          </a:p>
        </p:txBody>
      </p:sp>
      <p:sp>
        <p:nvSpPr>
          <p:cNvPr id="44" name="TextBox 43">
            <a:extLst>
              <a:ext uri="{FF2B5EF4-FFF2-40B4-BE49-F238E27FC236}">
                <a16:creationId xmlns:a16="http://schemas.microsoft.com/office/drawing/2014/main" id="{33DF0622-E355-4183-89F4-4D79FA98351F}"/>
              </a:ext>
            </a:extLst>
          </p:cNvPr>
          <p:cNvSpPr txBox="1"/>
          <p:nvPr/>
        </p:nvSpPr>
        <p:spPr>
          <a:xfrm>
            <a:off x="15887842" y="16870555"/>
            <a:ext cx="1632656" cy="450123"/>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r>
              <a:rPr lang="en-US" sz="2400" b="1" dirty="0"/>
              <a:t>Figure 2.A </a:t>
            </a:r>
            <a:endParaRPr lang="en-US" sz="2400" b="1" dirty="0">
              <a:cs typeface="Calibri"/>
            </a:endParaRPr>
          </a:p>
        </p:txBody>
      </p:sp>
      <p:sp>
        <p:nvSpPr>
          <p:cNvPr id="80" name="TextBox 79">
            <a:extLst>
              <a:ext uri="{FF2B5EF4-FFF2-40B4-BE49-F238E27FC236}">
                <a16:creationId xmlns:a16="http://schemas.microsoft.com/office/drawing/2014/main" id="{514BC3FF-9999-4144-ADDA-B00D7BB7AB63}"/>
              </a:ext>
            </a:extLst>
          </p:cNvPr>
          <p:cNvSpPr txBox="1"/>
          <p:nvPr/>
        </p:nvSpPr>
        <p:spPr>
          <a:xfrm>
            <a:off x="13922795" y="13051121"/>
            <a:ext cx="15856948" cy="573234"/>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pPr algn="ctr"/>
            <a:r>
              <a:rPr lang="en-US" sz="3200" b="1" dirty="0"/>
              <a:t>Figure 1: Extinction Risk As a Function of Body Size Across Mollusca and Molluscan Classes</a:t>
            </a:r>
            <a:endParaRPr lang="en-US" sz="3200" b="1" dirty="0">
              <a:cs typeface="Calibri"/>
            </a:endParaRPr>
          </a:p>
        </p:txBody>
      </p:sp>
      <p:pic>
        <p:nvPicPr>
          <p:cNvPr id="12" name="Picture 11" descr="A screenshot of a cell phone&#10;&#10;Description automatically generated">
            <a:extLst>
              <a:ext uri="{FF2B5EF4-FFF2-40B4-BE49-F238E27FC236}">
                <a16:creationId xmlns:a16="http://schemas.microsoft.com/office/drawing/2014/main" id="{C67DAFD6-F741-7249-B42E-F2A8FDAA88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600" y="26632214"/>
            <a:ext cx="8965303" cy="3073400"/>
          </a:xfrm>
          <a:prstGeom prst="rect">
            <a:avLst/>
          </a:prstGeom>
        </p:spPr>
      </p:pic>
      <p:sp>
        <p:nvSpPr>
          <p:cNvPr id="59" name="Text Placeholder 19">
            <a:extLst>
              <a:ext uri="{FF2B5EF4-FFF2-40B4-BE49-F238E27FC236}">
                <a16:creationId xmlns:a16="http://schemas.microsoft.com/office/drawing/2014/main" id="{8D5A32CA-AAB9-4028-83E9-A0B577B385C0}"/>
              </a:ext>
            </a:extLst>
          </p:cNvPr>
          <p:cNvSpPr txBox="1">
            <a:spLocks/>
          </p:cNvSpPr>
          <p:nvPr/>
        </p:nvSpPr>
        <p:spPr>
          <a:xfrm>
            <a:off x="528011" y="5134577"/>
            <a:ext cx="9564927" cy="778252"/>
          </a:xfrm>
          <a:prstGeom prst="rect">
            <a:avLst/>
          </a:prstGeom>
          <a:solidFill>
            <a:srgbClr val="A40000"/>
          </a:solidFill>
        </p:spPr>
        <p:txBody>
          <a:bodyPr vert="horz" lIns="80010" tIns="40005" rIns="80010" bIns="40005" rtlCol="0" anchor="t"/>
          <a:lstStyle>
            <a:defPPr>
              <a:defRPr lang="en-US"/>
            </a:defPPr>
            <a:lvl1pPr marL="0" algn="ctr" defTabSz="457200" rtl="0" eaLnBrk="1" latinLnBrk="0" hangingPunct="1">
              <a:defRPr sz="576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700" dirty="0">
                <a:solidFill>
                  <a:schemeClr val="bg1"/>
                </a:solidFill>
                <a:latin typeface="Trebuchet MS"/>
                <a:ea typeface="+mn-lt"/>
                <a:cs typeface="Times New Roman"/>
              </a:rPr>
              <a:t>Abstract</a:t>
            </a:r>
            <a:endParaRPr lang="en-US" dirty="0">
              <a:solidFill>
                <a:schemeClr val="bg1"/>
              </a:solidFill>
              <a:latin typeface="Calibri" panose="020F0502020204030204"/>
              <a:ea typeface="+mn-lt"/>
              <a:cs typeface="Calibri" panose="020F0502020204030204"/>
            </a:endParaRPr>
          </a:p>
          <a:p>
            <a:endParaRPr lang="en-US" sz="4700" dirty="0">
              <a:solidFill>
                <a:schemeClr val="bg1"/>
              </a:solidFill>
              <a:latin typeface="Trebuchet MS"/>
              <a:cs typeface="Times New Roman"/>
            </a:endParaRPr>
          </a:p>
        </p:txBody>
      </p:sp>
      <p:sp>
        <p:nvSpPr>
          <p:cNvPr id="60" name="Text Placeholder 19">
            <a:extLst>
              <a:ext uri="{FF2B5EF4-FFF2-40B4-BE49-F238E27FC236}">
                <a16:creationId xmlns:a16="http://schemas.microsoft.com/office/drawing/2014/main" id="{D35A341C-6772-472A-9B36-7559E60333EA}"/>
              </a:ext>
            </a:extLst>
          </p:cNvPr>
          <p:cNvSpPr txBox="1">
            <a:spLocks/>
          </p:cNvSpPr>
          <p:nvPr/>
        </p:nvSpPr>
        <p:spPr>
          <a:xfrm>
            <a:off x="528099" y="21857937"/>
            <a:ext cx="9564927" cy="778252"/>
          </a:xfrm>
          <a:prstGeom prst="rect">
            <a:avLst/>
          </a:prstGeom>
          <a:solidFill>
            <a:srgbClr val="A40000"/>
          </a:solidFill>
        </p:spPr>
        <p:txBody>
          <a:bodyPr vert="horz" lIns="80010" tIns="40005" rIns="80010" bIns="40005" rtlCol="0" anchor="t"/>
          <a:lstStyle>
            <a:defPPr>
              <a:defRPr lang="en-US"/>
            </a:defPPr>
            <a:lvl1pPr marL="0" algn="ctr" defTabSz="457200" rtl="0" eaLnBrk="1" latinLnBrk="0" hangingPunct="1">
              <a:defRPr sz="576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700" dirty="0">
                <a:solidFill>
                  <a:schemeClr val="bg1"/>
                </a:solidFill>
                <a:latin typeface="Trebuchet MS"/>
                <a:ea typeface="+mn-lt"/>
                <a:cs typeface="Times New Roman"/>
              </a:rPr>
              <a:t>Methodology</a:t>
            </a:r>
            <a:endParaRPr lang="en-US" dirty="0">
              <a:solidFill>
                <a:schemeClr val="bg1"/>
              </a:solidFill>
            </a:endParaRPr>
          </a:p>
        </p:txBody>
      </p:sp>
      <p:sp>
        <p:nvSpPr>
          <p:cNvPr id="62" name="Text Placeholder 19">
            <a:extLst>
              <a:ext uri="{FF2B5EF4-FFF2-40B4-BE49-F238E27FC236}">
                <a16:creationId xmlns:a16="http://schemas.microsoft.com/office/drawing/2014/main" id="{90F41708-5E6A-4BC2-A1AA-460691F0E3DE}"/>
              </a:ext>
            </a:extLst>
          </p:cNvPr>
          <p:cNvSpPr txBox="1">
            <a:spLocks/>
          </p:cNvSpPr>
          <p:nvPr/>
        </p:nvSpPr>
        <p:spPr>
          <a:xfrm>
            <a:off x="33547968" y="5134633"/>
            <a:ext cx="9886917" cy="778252"/>
          </a:xfrm>
          <a:prstGeom prst="rect">
            <a:avLst/>
          </a:prstGeom>
          <a:solidFill>
            <a:srgbClr val="A40000"/>
          </a:solidFill>
        </p:spPr>
        <p:txBody>
          <a:bodyPr vert="horz" lIns="80010" tIns="40005" rIns="80010" bIns="40005" rtlCol="0" anchor="t"/>
          <a:lstStyle>
            <a:defPPr>
              <a:defRPr lang="en-US"/>
            </a:defPPr>
            <a:lvl1pPr marL="0" algn="ctr" defTabSz="457200" rtl="0" eaLnBrk="1" latinLnBrk="0" hangingPunct="1">
              <a:defRPr sz="576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700" dirty="0">
                <a:solidFill>
                  <a:schemeClr val="bg1"/>
                </a:solidFill>
                <a:latin typeface="Trebuchet MS"/>
                <a:ea typeface="+mn-lt"/>
                <a:cs typeface="Times New Roman"/>
              </a:rPr>
              <a:t>Results</a:t>
            </a:r>
            <a:endParaRPr lang="en-US" dirty="0"/>
          </a:p>
        </p:txBody>
      </p:sp>
      <p:sp>
        <p:nvSpPr>
          <p:cNvPr id="63" name="Text Placeholder 19">
            <a:extLst>
              <a:ext uri="{FF2B5EF4-FFF2-40B4-BE49-F238E27FC236}">
                <a16:creationId xmlns:a16="http://schemas.microsoft.com/office/drawing/2014/main" id="{126737DD-0E8C-4BB9-B3D5-F69B99678178}"/>
              </a:ext>
            </a:extLst>
          </p:cNvPr>
          <p:cNvSpPr txBox="1">
            <a:spLocks/>
          </p:cNvSpPr>
          <p:nvPr/>
        </p:nvSpPr>
        <p:spPr>
          <a:xfrm>
            <a:off x="33524585" y="17612606"/>
            <a:ext cx="9886917" cy="882364"/>
          </a:xfrm>
          <a:prstGeom prst="rect">
            <a:avLst/>
          </a:prstGeom>
          <a:solidFill>
            <a:srgbClr val="A40000"/>
          </a:solidFill>
        </p:spPr>
        <p:txBody>
          <a:bodyPr vert="horz" lIns="80010" tIns="40005" rIns="80010" bIns="40005" rtlCol="0" anchor="t"/>
          <a:lstStyle>
            <a:defPPr>
              <a:defRPr lang="en-US"/>
            </a:defPPr>
            <a:lvl1pPr marL="0" algn="ctr" defTabSz="457200" rtl="0" eaLnBrk="1" latinLnBrk="0" hangingPunct="1">
              <a:defRPr sz="576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700" dirty="0">
                <a:solidFill>
                  <a:schemeClr val="bg1"/>
                </a:solidFill>
                <a:latin typeface="Trebuchet MS"/>
                <a:ea typeface="+mn-lt"/>
                <a:cs typeface="Times New Roman"/>
              </a:rPr>
              <a:t>Discussion</a:t>
            </a:r>
            <a:endParaRPr lang="en-US" dirty="0">
              <a:solidFill>
                <a:schemeClr val="bg1"/>
              </a:solidFill>
            </a:endParaRPr>
          </a:p>
        </p:txBody>
      </p:sp>
      <p:sp>
        <p:nvSpPr>
          <p:cNvPr id="68" name="Text Placeholder 19">
            <a:extLst>
              <a:ext uri="{FF2B5EF4-FFF2-40B4-BE49-F238E27FC236}">
                <a16:creationId xmlns:a16="http://schemas.microsoft.com/office/drawing/2014/main" id="{BFA9A56D-0BB3-4BC2-BB97-827B2C42179F}"/>
              </a:ext>
            </a:extLst>
          </p:cNvPr>
          <p:cNvSpPr txBox="1">
            <a:spLocks/>
          </p:cNvSpPr>
          <p:nvPr/>
        </p:nvSpPr>
        <p:spPr>
          <a:xfrm>
            <a:off x="33548059" y="30390930"/>
            <a:ext cx="9886917" cy="818508"/>
          </a:xfrm>
          <a:prstGeom prst="rect">
            <a:avLst/>
          </a:prstGeom>
          <a:solidFill>
            <a:srgbClr val="A40000"/>
          </a:solidFill>
        </p:spPr>
        <p:txBody>
          <a:bodyPr vert="horz" lIns="80010" tIns="40005" rIns="80010" bIns="40005" rtlCol="0" anchor="t"/>
          <a:lstStyle>
            <a:defPPr>
              <a:defRPr lang="en-US"/>
            </a:defPPr>
            <a:lvl1pPr marL="0" algn="ctr" defTabSz="457200" rtl="0" eaLnBrk="1" latinLnBrk="0" hangingPunct="1">
              <a:defRPr sz="576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700" dirty="0">
                <a:solidFill>
                  <a:schemeClr val="bg1"/>
                </a:solidFill>
                <a:latin typeface="Trebuchet MS"/>
                <a:ea typeface="+mn-lt"/>
                <a:cs typeface="Times New Roman"/>
              </a:rPr>
              <a:t>Acknowledgements</a:t>
            </a:r>
            <a:endParaRPr lang="en-US" dirty="0">
              <a:solidFill>
                <a:schemeClr val="bg1"/>
              </a:solidFill>
            </a:endParaRPr>
          </a:p>
        </p:txBody>
      </p:sp>
      <p:sp>
        <p:nvSpPr>
          <p:cNvPr id="70" name="Text Placeholder 19">
            <a:extLst>
              <a:ext uri="{FF2B5EF4-FFF2-40B4-BE49-F238E27FC236}">
                <a16:creationId xmlns:a16="http://schemas.microsoft.com/office/drawing/2014/main" id="{6B6FAA60-3573-4ED3-B5D3-DBA02AEBAFA9}"/>
              </a:ext>
            </a:extLst>
          </p:cNvPr>
          <p:cNvSpPr txBox="1">
            <a:spLocks/>
          </p:cNvSpPr>
          <p:nvPr/>
        </p:nvSpPr>
        <p:spPr>
          <a:xfrm>
            <a:off x="33541372" y="31201114"/>
            <a:ext cx="9881321" cy="2230485"/>
          </a:xfrm>
          <a:prstGeom prst="rect">
            <a:avLst/>
          </a:prstGeom>
          <a:solidFill>
            <a:schemeClr val="bg1"/>
          </a:solidFill>
          <a:ln>
            <a:solidFill>
              <a:srgbClr val="C00000"/>
            </a:solidFill>
          </a:ln>
        </p:spPr>
        <p:txBody>
          <a:bodyPr vert="horz" lIns="80010" tIns="40005" rIns="80010" bIns="40005" rtlCol="0" anchor="t"/>
          <a:lstStyle>
            <a:defPPr>
              <a:defRPr lang="en-US"/>
            </a:defPPr>
            <a:lvl1pPr marL="0" algn="ctr" defTabSz="457200" rtl="0" eaLnBrk="1" latinLnBrk="0" hangingPunct="1">
              <a:defRPr sz="576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2400" dirty="0">
                <a:solidFill>
                  <a:schemeClr val="tx1"/>
                </a:solidFill>
                <a:ea typeface="+mn-lt"/>
                <a:cs typeface="+mn-lt"/>
              </a:rPr>
              <a:t>Thank you Dr. Monarrez for his guidance and instruction throughout the entirety of the internship to bring our project to fruition. As well as a thank you to Michael for his assistance with R. Thank you to Dr. Saltzman for making this invaluable experience possible virtually despite the pandemic. Also, a thank you to Dr. Jonathan Payne and Dr. Noel Heim for the studies as well as being available for any questions about the research. </a:t>
            </a:r>
            <a:endParaRPr lang="en-US" sz="2400" dirty="0">
              <a:solidFill>
                <a:schemeClr val="tx1"/>
              </a:solidFill>
              <a:cs typeface="Calibri"/>
            </a:endParaRPr>
          </a:p>
        </p:txBody>
      </p:sp>
      <p:sp>
        <p:nvSpPr>
          <p:cNvPr id="72" name="Text Placeholder 19">
            <a:extLst>
              <a:ext uri="{FF2B5EF4-FFF2-40B4-BE49-F238E27FC236}">
                <a16:creationId xmlns:a16="http://schemas.microsoft.com/office/drawing/2014/main" id="{6B6A9B57-616B-4408-85F7-F27AB49BBA15}"/>
              </a:ext>
            </a:extLst>
          </p:cNvPr>
          <p:cNvSpPr txBox="1">
            <a:spLocks/>
          </p:cNvSpPr>
          <p:nvPr/>
        </p:nvSpPr>
        <p:spPr>
          <a:xfrm>
            <a:off x="33554707" y="33711280"/>
            <a:ext cx="9900252" cy="818508"/>
          </a:xfrm>
          <a:prstGeom prst="rect">
            <a:avLst/>
          </a:prstGeom>
          <a:solidFill>
            <a:srgbClr val="A40000"/>
          </a:solidFill>
        </p:spPr>
        <p:txBody>
          <a:bodyPr vert="horz" lIns="80010" tIns="40005" rIns="80010" bIns="40005" rtlCol="0" anchor="t"/>
          <a:lstStyle>
            <a:defPPr>
              <a:defRPr lang="en-US"/>
            </a:defPPr>
            <a:lvl1pPr marL="0" algn="ctr" defTabSz="457200" rtl="0" eaLnBrk="1" latinLnBrk="0" hangingPunct="1">
              <a:defRPr sz="576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700" dirty="0">
                <a:solidFill>
                  <a:schemeClr val="bg1"/>
                </a:solidFill>
                <a:latin typeface="Trebuchet MS"/>
                <a:cs typeface="Times New Roman"/>
              </a:rPr>
              <a:t>Citations</a:t>
            </a:r>
          </a:p>
        </p:txBody>
      </p:sp>
      <p:sp>
        <p:nvSpPr>
          <p:cNvPr id="73" name="Text Placeholder 19">
            <a:extLst>
              <a:ext uri="{FF2B5EF4-FFF2-40B4-BE49-F238E27FC236}">
                <a16:creationId xmlns:a16="http://schemas.microsoft.com/office/drawing/2014/main" id="{D2ED3A17-106D-4529-81ED-6C852BCBA8BA}"/>
              </a:ext>
            </a:extLst>
          </p:cNvPr>
          <p:cNvSpPr txBox="1">
            <a:spLocks/>
          </p:cNvSpPr>
          <p:nvPr/>
        </p:nvSpPr>
        <p:spPr>
          <a:xfrm>
            <a:off x="33548011" y="34524786"/>
            <a:ext cx="9906947" cy="3740107"/>
          </a:xfrm>
          <a:prstGeom prst="rect">
            <a:avLst/>
          </a:prstGeom>
          <a:solidFill>
            <a:schemeClr val="bg1"/>
          </a:solidFill>
          <a:ln>
            <a:solidFill>
              <a:srgbClr val="C00000"/>
            </a:solidFill>
          </a:ln>
        </p:spPr>
        <p:txBody>
          <a:bodyPr vert="horz" lIns="80010" tIns="40005" rIns="80010" bIns="40005" rtlCol="0" anchor="t"/>
          <a:lstStyle>
            <a:defPPr>
              <a:defRPr lang="en-US"/>
            </a:defPPr>
            <a:lvl1pPr marL="0" algn="ctr" defTabSz="457200" rtl="0" eaLnBrk="1" latinLnBrk="0" hangingPunct="1">
              <a:defRPr sz="576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tx1"/>
                </a:solidFill>
                <a:ea typeface="+mn-lt"/>
                <a:cs typeface="+mn-lt"/>
              </a:rPr>
              <a:t>N. A. Heim, Knope M. L., Schaal. E. K., Wang S. C., Payne, J. L. 2015. Cope’s rule in</a:t>
            </a:r>
          </a:p>
          <a:p>
            <a:pPr algn="l"/>
            <a:r>
              <a:rPr lang="en-US" sz="1200" dirty="0">
                <a:solidFill>
                  <a:schemeClr val="tx1"/>
                </a:solidFill>
                <a:ea typeface="+mn-lt"/>
                <a:cs typeface="+mn-lt"/>
              </a:rPr>
              <a:t>the evolution of marine animals. Science 347, 867-870.</a:t>
            </a:r>
            <a:br>
              <a:rPr lang="en-US" sz="1200" dirty="0">
                <a:ea typeface="+mn-lt"/>
                <a:cs typeface="+mn-lt"/>
              </a:rPr>
            </a:br>
            <a:r>
              <a:rPr lang="en-US" sz="1200" dirty="0">
                <a:solidFill>
                  <a:schemeClr val="tx1"/>
                </a:solidFill>
                <a:ea typeface="+mn-lt"/>
                <a:cs typeface="+mn-lt"/>
              </a:rPr>
              <a:t>Berner, R. A. 2009. Phanerozoic atmospheric oxygen: New results using the</a:t>
            </a:r>
          </a:p>
          <a:p>
            <a:pPr algn="l"/>
            <a:r>
              <a:rPr lang="en-US" sz="1200" dirty="0">
                <a:solidFill>
                  <a:schemeClr val="tx1"/>
                </a:solidFill>
                <a:ea typeface="+mn-lt"/>
                <a:cs typeface="+mn-lt"/>
              </a:rPr>
              <a:t>GEOCARBSULF model. American Journal of Science 309, 603-606.</a:t>
            </a:r>
            <a:br>
              <a:rPr lang="en-US" sz="1200" dirty="0">
                <a:ea typeface="+mn-lt"/>
                <a:cs typeface="+mn-lt"/>
              </a:rPr>
            </a:br>
            <a:r>
              <a:rPr lang="en-US" sz="1200" dirty="0">
                <a:solidFill>
                  <a:schemeClr val="tx1"/>
                </a:solidFill>
                <a:ea typeface="+mn-lt"/>
                <a:cs typeface="+mn-lt"/>
              </a:rPr>
              <a:t>Rasmussen, C. M. Ø., Kröger, B., Nielsen, M.L., Colmenar, J. 2019. Cascading trend of Early Paleozoic marine radiations paused by Late Ordovician extinctions. Proceedings of the National Academy of Sciences 116, 7207-7213.</a:t>
            </a:r>
          </a:p>
          <a:p>
            <a:pPr algn="l"/>
            <a:r>
              <a:rPr lang="en-US" sz="1200" dirty="0">
                <a:solidFill>
                  <a:schemeClr val="tx1"/>
                </a:solidFill>
                <a:ea typeface="+mn-lt"/>
                <a:cs typeface="+mn-lt"/>
              </a:rPr>
              <a:t>Knope, M. L., Heim, N. A., </a:t>
            </a:r>
            <a:r>
              <a:rPr lang="en-US" sz="1200" dirty="0" err="1">
                <a:solidFill>
                  <a:schemeClr val="tx1"/>
                </a:solidFill>
                <a:ea typeface="+mn-lt"/>
                <a:cs typeface="+mn-lt"/>
              </a:rPr>
              <a:t>Frishkoff</a:t>
            </a:r>
            <a:r>
              <a:rPr lang="en-US" sz="1200" dirty="0">
                <a:solidFill>
                  <a:schemeClr val="tx1"/>
                </a:solidFill>
                <a:ea typeface="+mn-lt"/>
                <a:cs typeface="+mn-lt"/>
              </a:rPr>
              <a:t>, L. O., and Payne, J.L. 2015. Limited role of</a:t>
            </a:r>
          </a:p>
          <a:p>
            <a:pPr algn="l"/>
            <a:r>
              <a:rPr lang="en-US" sz="1200" dirty="0">
                <a:solidFill>
                  <a:schemeClr val="tx1"/>
                </a:solidFill>
                <a:ea typeface="+mn-lt"/>
                <a:cs typeface="+mn-lt"/>
              </a:rPr>
              <a:t>functional differentiation in early diversification of animals. Nature</a:t>
            </a:r>
          </a:p>
          <a:p>
            <a:pPr algn="l"/>
            <a:r>
              <a:rPr lang="en-US" sz="1200" dirty="0">
                <a:solidFill>
                  <a:schemeClr val="tx1"/>
                </a:solidFill>
                <a:ea typeface="+mn-lt"/>
                <a:cs typeface="+mn-lt"/>
              </a:rPr>
              <a:t>Communications 6, 6455.</a:t>
            </a:r>
            <a:br>
              <a:rPr lang="en-US" sz="1200" dirty="0">
                <a:ea typeface="+mn-lt"/>
                <a:cs typeface="+mn-lt"/>
              </a:rPr>
            </a:br>
            <a:r>
              <a:rPr lang="en-US" sz="1200" dirty="0">
                <a:solidFill>
                  <a:schemeClr val="tx1"/>
                </a:solidFill>
                <a:ea typeface="+mn-lt"/>
                <a:cs typeface="+mn-lt"/>
              </a:rPr>
              <a:t>Bush, A.M., Bambach, R.K., and Daley, G. 2007.Changes in theoretical </a:t>
            </a:r>
            <a:r>
              <a:rPr lang="en-US" sz="1200" dirty="0" err="1">
                <a:solidFill>
                  <a:schemeClr val="tx1"/>
                </a:solidFill>
                <a:ea typeface="+mn-lt"/>
                <a:cs typeface="+mn-lt"/>
              </a:rPr>
              <a:t>ecospace</a:t>
            </a:r>
            <a:r>
              <a:rPr lang="en-US" sz="1200" dirty="0">
                <a:solidFill>
                  <a:schemeClr val="tx1"/>
                </a:solidFill>
                <a:ea typeface="+mn-lt"/>
                <a:cs typeface="+mn-lt"/>
              </a:rPr>
              <a:t> utilization in marine fossil assemblages between the mid‐Paleozoic and late Cenozoic. Paleobiology 33, 76–97.</a:t>
            </a:r>
          </a:p>
          <a:p>
            <a:pPr algn="l"/>
            <a:r>
              <a:rPr lang="en-US" sz="1200" dirty="0">
                <a:solidFill>
                  <a:schemeClr val="tx1"/>
                </a:solidFill>
                <a:ea typeface="+mn-lt"/>
                <a:cs typeface="+mn-lt"/>
              </a:rPr>
              <a:t>Heim, N. A., </a:t>
            </a:r>
            <a:r>
              <a:rPr lang="en-US" sz="1200" dirty="0" err="1">
                <a:solidFill>
                  <a:schemeClr val="tx1"/>
                </a:solidFill>
                <a:ea typeface="+mn-lt"/>
                <a:cs typeface="+mn-lt"/>
              </a:rPr>
              <a:t>Bakshi</a:t>
            </a:r>
            <a:r>
              <a:rPr lang="en-US" sz="1200" dirty="0">
                <a:solidFill>
                  <a:schemeClr val="tx1"/>
                </a:solidFill>
                <a:ea typeface="+mn-lt"/>
                <a:cs typeface="+mn-lt"/>
              </a:rPr>
              <a:t>, S., </a:t>
            </a:r>
            <a:r>
              <a:rPr lang="en-US" sz="1200" dirty="0" err="1">
                <a:solidFill>
                  <a:schemeClr val="tx1"/>
                </a:solidFill>
                <a:ea typeface="+mn-lt"/>
                <a:cs typeface="+mn-lt"/>
              </a:rPr>
              <a:t>Buu</a:t>
            </a:r>
            <a:r>
              <a:rPr lang="en-US" sz="1200" dirty="0">
                <a:solidFill>
                  <a:schemeClr val="tx1"/>
                </a:solidFill>
                <a:ea typeface="+mn-lt"/>
                <a:cs typeface="+mn-lt"/>
              </a:rPr>
              <a:t>, L., Chen, S., Heh, S., Jain, A., Noll, C., Patkar, A., Rizk, N., Sundararajan, S., Villante, I., Knope, M. L., Payne, J. L. 2020. Respiratory medium and circulatory anatomy constrain size evolution in marine macrofauna. Paleobiology</a:t>
            </a:r>
            <a:r>
              <a:rPr lang="en-US" sz="1200" i="1" dirty="0">
                <a:solidFill>
                  <a:schemeClr val="tx1"/>
                </a:solidFill>
                <a:ea typeface="+mn-lt"/>
                <a:cs typeface="+mn-lt"/>
              </a:rPr>
              <a:t>,</a:t>
            </a:r>
            <a:r>
              <a:rPr lang="en-US" sz="1200" dirty="0">
                <a:solidFill>
                  <a:schemeClr val="tx1"/>
                </a:solidFill>
                <a:ea typeface="+mn-lt"/>
                <a:cs typeface="+mn-lt"/>
              </a:rPr>
              <a:t> 1-16. doi:10.1017/pab.2020.16</a:t>
            </a:r>
          </a:p>
          <a:p>
            <a:pPr algn="l"/>
            <a:r>
              <a:rPr lang="en-US" sz="1200" dirty="0" err="1">
                <a:solidFill>
                  <a:schemeClr val="tx1"/>
                </a:solidFill>
                <a:ea typeface="+mn-lt"/>
                <a:cs typeface="+mn-lt"/>
              </a:rPr>
              <a:t>Kosnik</a:t>
            </a:r>
            <a:r>
              <a:rPr lang="en-US" sz="1200" dirty="0">
                <a:solidFill>
                  <a:schemeClr val="tx1"/>
                </a:solidFill>
                <a:ea typeface="+mn-lt"/>
                <a:cs typeface="+mn-lt"/>
              </a:rPr>
              <a:t>, M. A., Jablonski, D., Lockwood, R., &amp; Novack-Gottshall, P. M. (2006). Quantifying Molluscan Body Size In Evolutionary And Ecological Analyses: Maximizing The Return On Data-Collection Efforts. </a:t>
            </a:r>
            <a:r>
              <a:rPr lang="en-US" sz="1200" i="1" dirty="0" err="1">
                <a:solidFill>
                  <a:schemeClr val="tx1"/>
                </a:solidFill>
                <a:ea typeface="+mn-lt"/>
                <a:cs typeface="+mn-lt"/>
              </a:rPr>
              <a:t>Palaios</a:t>
            </a:r>
            <a:r>
              <a:rPr lang="en-US" sz="1200" i="1" dirty="0">
                <a:solidFill>
                  <a:schemeClr val="tx1"/>
                </a:solidFill>
                <a:ea typeface="+mn-lt"/>
                <a:cs typeface="+mn-lt"/>
              </a:rPr>
              <a:t>,</a:t>
            </a:r>
            <a:r>
              <a:rPr lang="en-US" sz="1200" dirty="0">
                <a:solidFill>
                  <a:schemeClr val="tx1"/>
                </a:solidFill>
                <a:ea typeface="+mn-lt"/>
                <a:cs typeface="+mn-lt"/>
              </a:rPr>
              <a:t> </a:t>
            </a:r>
            <a:r>
              <a:rPr lang="en-US" sz="1200" i="1" dirty="0">
                <a:solidFill>
                  <a:schemeClr val="tx1"/>
                </a:solidFill>
                <a:ea typeface="+mn-lt"/>
                <a:cs typeface="+mn-lt"/>
              </a:rPr>
              <a:t>21</a:t>
            </a:r>
            <a:r>
              <a:rPr lang="en-US" sz="1200" dirty="0">
                <a:solidFill>
                  <a:schemeClr val="tx1"/>
                </a:solidFill>
                <a:ea typeface="+mn-lt"/>
                <a:cs typeface="+mn-lt"/>
              </a:rPr>
              <a:t>(6), 588-597. doi:10.2110/palo.2006.p06-012r</a:t>
            </a:r>
          </a:p>
          <a:p>
            <a:pPr algn="l"/>
            <a:r>
              <a:rPr lang="en-US" sz="1200" dirty="0">
                <a:solidFill>
                  <a:schemeClr val="tx1"/>
                </a:solidFill>
                <a:ea typeface="+mn-lt"/>
                <a:cs typeface="+mn-lt"/>
              </a:rPr>
              <a:t>Novack-Gottshall, P. M. (2008). Ecosystem-wide body-size trends in Cambrian–Devonian marine invertebrate lineages. </a:t>
            </a:r>
            <a:r>
              <a:rPr lang="en-US" sz="1200" i="1" dirty="0">
                <a:solidFill>
                  <a:schemeClr val="tx1"/>
                </a:solidFill>
                <a:ea typeface="+mn-lt"/>
                <a:cs typeface="+mn-lt"/>
              </a:rPr>
              <a:t>Paleobiology,</a:t>
            </a:r>
            <a:r>
              <a:rPr lang="en-US" sz="1200" dirty="0">
                <a:solidFill>
                  <a:schemeClr val="tx1"/>
                </a:solidFill>
                <a:ea typeface="+mn-lt"/>
                <a:cs typeface="+mn-lt"/>
              </a:rPr>
              <a:t> </a:t>
            </a:r>
            <a:r>
              <a:rPr lang="en-US" sz="1200" i="1" dirty="0">
                <a:solidFill>
                  <a:schemeClr val="tx1"/>
                </a:solidFill>
                <a:ea typeface="+mn-lt"/>
                <a:cs typeface="+mn-lt"/>
              </a:rPr>
              <a:t>34</a:t>
            </a:r>
            <a:r>
              <a:rPr lang="en-US" sz="1200" dirty="0">
                <a:solidFill>
                  <a:schemeClr val="tx1"/>
                </a:solidFill>
                <a:ea typeface="+mn-lt"/>
                <a:cs typeface="+mn-lt"/>
              </a:rPr>
              <a:t>(2), 210-228. doi:10.1666/0094-8373(2008)034[0210:ebticm]2.0.co;2</a:t>
            </a:r>
            <a:br>
              <a:rPr lang="en-US" sz="1200" dirty="0">
                <a:ea typeface="+mn-lt"/>
                <a:cs typeface="+mn-lt"/>
              </a:rPr>
            </a:br>
            <a:r>
              <a:rPr lang="en-US" sz="1200" dirty="0">
                <a:solidFill>
                  <a:schemeClr val="tx1"/>
                </a:solidFill>
                <a:ea typeface="+mn-lt"/>
                <a:cs typeface="+mn-lt"/>
              </a:rPr>
              <a:t>Payne, J. L. (2005). Evolutionary dynamics of gastropod size across the end-Permian extinction and through the Triassic recovery interval. </a:t>
            </a:r>
            <a:r>
              <a:rPr lang="en-US" sz="1200" i="1" dirty="0">
                <a:solidFill>
                  <a:schemeClr val="tx1"/>
                </a:solidFill>
                <a:ea typeface="+mn-lt"/>
                <a:cs typeface="+mn-lt"/>
              </a:rPr>
              <a:t>Paleobiology,</a:t>
            </a:r>
            <a:r>
              <a:rPr lang="en-US" sz="1200" dirty="0">
                <a:solidFill>
                  <a:schemeClr val="tx1"/>
                </a:solidFill>
                <a:ea typeface="+mn-lt"/>
                <a:cs typeface="+mn-lt"/>
              </a:rPr>
              <a:t> </a:t>
            </a:r>
            <a:r>
              <a:rPr lang="en-US" sz="1200" i="1" dirty="0">
                <a:solidFill>
                  <a:schemeClr val="tx1"/>
                </a:solidFill>
                <a:ea typeface="+mn-lt"/>
                <a:cs typeface="+mn-lt"/>
              </a:rPr>
              <a:t>31</a:t>
            </a:r>
            <a:r>
              <a:rPr lang="en-US" sz="1200" dirty="0">
                <a:solidFill>
                  <a:schemeClr val="tx1"/>
                </a:solidFill>
                <a:ea typeface="+mn-lt"/>
                <a:cs typeface="+mn-lt"/>
              </a:rPr>
              <a:t>(2), 269-290. doi:10.1666/0094-8373(2005)031[0269:edogsa]2.0.co;2</a:t>
            </a:r>
          </a:p>
          <a:p>
            <a:pPr algn="l"/>
            <a:endParaRPr lang="en-US" sz="1200" dirty="0">
              <a:solidFill>
                <a:schemeClr val="tx1"/>
              </a:solidFill>
              <a:cs typeface="Calibri"/>
            </a:endParaRPr>
          </a:p>
        </p:txBody>
      </p:sp>
      <p:sp>
        <p:nvSpPr>
          <p:cNvPr id="22" name="Rectangle 21">
            <a:extLst>
              <a:ext uri="{FF2B5EF4-FFF2-40B4-BE49-F238E27FC236}">
                <a16:creationId xmlns:a16="http://schemas.microsoft.com/office/drawing/2014/main" id="{F2CEF57F-C642-4769-9ED4-21AD2191C5E2}"/>
              </a:ext>
            </a:extLst>
          </p:cNvPr>
          <p:cNvSpPr/>
          <p:nvPr/>
        </p:nvSpPr>
        <p:spPr>
          <a:xfrm>
            <a:off x="780872" y="26626162"/>
            <a:ext cx="8975457" cy="3079452"/>
          </a:xfrm>
          <a:prstGeom prst="rect">
            <a:avLst/>
          </a:prstGeom>
          <a:noFill/>
          <a:ln w="57150">
            <a:solidFill>
              <a:srgbClr val="F4949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E24B107-99F1-420A-B010-4A684C64DCCF}"/>
              </a:ext>
            </a:extLst>
          </p:cNvPr>
          <p:cNvSpPr/>
          <p:nvPr/>
        </p:nvSpPr>
        <p:spPr>
          <a:xfrm>
            <a:off x="11164182" y="5845101"/>
            <a:ext cx="21412305" cy="725069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ADE0D4C-089A-4DE7-BCD6-FFCE7AC11108}"/>
              </a:ext>
            </a:extLst>
          </p:cNvPr>
          <p:cNvSpPr/>
          <p:nvPr/>
        </p:nvSpPr>
        <p:spPr>
          <a:xfrm>
            <a:off x="11185413" y="13573089"/>
            <a:ext cx="21412304" cy="384432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7B4A10E-D2FF-4936-BA46-17B0603477DD}"/>
              </a:ext>
            </a:extLst>
          </p:cNvPr>
          <p:cNvSpPr/>
          <p:nvPr/>
        </p:nvSpPr>
        <p:spPr>
          <a:xfrm>
            <a:off x="11165344" y="26514533"/>
            <a:ext cx="21403498" cy="597429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8837C72-0422-45D0-BB4F-7ADF21F880AB}"/>
              </a:ext>
            </a:extLst>
          </p:cNvPr>
          <p:cNvSpPr/>
          <p:nvPr/>
        </p:nvSpPr>
        <p:spPr>
          <a:xfrm>
            <a:off x="11165399" y="33065612"/>
            <a:ext cx="21458839" cy="426416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33F72775-F0AE-4E6E-9DB5-9B14389BEC5B}"/>
              </a:ext>
            </a:extLst>
          </p:cNvPr>
          <p:cNvSpPr/>
          <p:nvPr/>
        </p:nvSpPr>
        <p:spPr>
          <a:xfrm>
            <a:off x="1342495" y="32756567"/>
            <a:ext cx="7916959" cy="4685748"/>
          </a:xfrm>
          <a:prstGeom prst="rect">
            <a:avLst/>
          </a:prstGeom>
          <a:noFill/>
          <a:ln w="57150">
            <a:solidFill>
              <a:srgbClr val="F4949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6.googleusercontent.com/zWgczerxxldXywG7XwxZ_FlIom82Nfls7C4bl6JkhrRKRjd4qP7ZmTPy2OvGzc2IN7E7W-rdMMRkFMRAiZ3CEwBZcG1SaYVgtQ2TxRDd8Zk0fvfFaH_9P8diOlIa1L3AIVeFxIAfTtI">
            <a:extLst>
              <a:ext uri="{FF2B5EF4-FFF2-40B4-BE49-F238E27FC236}">
                <a16:creationId xmlns:a16="http://schemas.microsoft.com/office/drawing/2014/main" id="{23145178-AA16-4D9A-970A-6B978163A0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5385" y="32804215"/>
            <a:ext cx="7089746" cy="460650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0C542739-2E24-4767-981A-91A378550241}"/>
              </a:ext>
            </a:extLst>
          </p:cNvPr>
          <p:cNvGrpSpPr/>
          <p:nvPr/>
        </p:nvGrpSpPr>
        <p:grpSpPr>
          <a:xfrm>
            <a:off x="11115709" y="17957280"/>
            <a:ext cx="21419589" cy="8038496"/>
            <a:chOff x="11137832" y="17827904"/>
            <a:chExt cx="21419589" cy="7658755"/>
          </a:xfrm>
        </p:grpSpPr>
        <p:pic>
          <p:nvPicPr>
            <p:cNvPr id="46" name="Picture 46" descr="A close up of a map&#10;&#10;Description automatically generated">
              <a:extLst>
                <a:ext uri="{FF2B5EF4-FFF2-40B4-BE49-F238E27FC236}">
                  <a16:creationId xmlns:a16="http://schemas.microsoft.com/office/drawing/2014/main" id="{FAF897F5-2A71-4EE2-8383-6362311F2C74}"/>
                </a:ext>
              </a:extLst>
            </p:cNvPr>
            <p:cNvPicPr>
              <a:picLocks noChangeAspect="1"/>
            </p:cNvPicPr>
            <p:nvPr/>
          </p:nvPicPr>
          <p:blipFill>
            <a:blip r:embed="rId10"/>
            <a:stretch>
              <a:fillRect/>
            </a:stretch>
          </p:blipFill>
          <p:spPr>
            <a:xfrm>
              <a:off x="21910027" y="21583558"/>
              <a:ext cx="10608629" cy="3891206"/>
            </a:xfrm>
            <a:prstGeom prst="rect">
              <a:avLst/>
            </a:prstGeom>
          </p:spPr>
        </p:pic>
        <p:pic>
          <p:nvPicPr>
            <p:cNvPr id="47" name="Picture 53" descr="A close up of a map&#10;&#10;Description automatically generated">
              <a:extLst>
                <a:ext uri="{FF2B5EF4-FFF2-40B4-BE49-F238E27FC236}">
                  <a16:creationId xmlns:a16="http://schemas.microsoft.com/office/drawing/2014/main" id="{5A363630-3BD2-4699-8F23-E9EF1A710F30}"/>
                </a:ext>
              </a:extLst>
            </p:cNvPr>
            <p:cNvPicPr>
              <a:picLocks noChangeAspect="1"/>
            </p:cNvPicPr>
            <p:nvPr/>
          </p:nvPicPr>
          <p:blipFill>
            <a:blip r:embed="rId11"/>
            <a:stretch>
              <a:fillRect/>
            </a:stretch>
          </p:blipFill>
          <p:spPr>
            <a:xfrm>
              <a:off x="11155588" y="21645975"/>
              <a:ext cx="10754439" cy="3828789"/>
            </a:xfrm>
            <a:prstGeom prst="rect">
              <a:avLst/>
            </a:prstGeom>
          </p:spPr>
        </p:pic>
        <p:pic>
          <p:nvPicPr>
            <p:cNvPr id="55" name="Picture 56" descr="A screenshot of a cell phone&#10;&#10;Description automatically generated">
              <a:extLst>
                <a:ext uri="{FF2B5EF4-FFF2-40B4-BE49-F238E27FC236}">
                  <a16:creationId xmlns:a16="http://schemas.microsoft.com/office/drawing/2014/main" id="{729FC7F7-07A3-4D1E-BEAF-230433BD3A37}"/>
                </a:ext>
              </a:extLst>
            </p:cNvPr>
            <p:cNvPicPr>
              <a:picLocks noChangeAspect="1"/>
            </p:cNvPicPr>
            <p:nvPr/>
          </p:nvPicPr>
          <p:blipFill>
            <a:blip r:embed="rId12"/>
            <a:stretch>
              <a:fillRect/>
            </a:stretch>
          </p:blipFill>
          <p:spPr>
            <a:xfrm>
              <a:off x="21895658" y="17833640"/>
              <a:ext cx="10637080" cy="3841103"/>
            </a:xfrm>
            <a:prstGeom prst="rect">
              <a:avLst/>
            </a:prstGeom>
          </p:spPr>
        </p:pic>
        <p:pic>
          <p:nvPicPr>
            <p:cNvPr id="57" name="Picture 57" descr="A close up of a map&#10;&#10;Description automatically generated">
              <a:extLst>
                <a:ext uri="{FF2B5EF4-FFF2-40B4-BE49-F238E27FC236}">
                  <a16:creationId xmlns:a16="http://schemas.microsoft.com/office/drawing/2014/main" id="{B625B035-CEDF-44E2-8286-D143F936962F}"/>
                </a:ext>
              </a:extLst>
            </p:cNvPr>
            <p:cNvPicPr>
              <a:picLocks noChangeAspect="1"/>
            </p:cNvPicPr>
            <p:nvPr/>
          </p:nvPicPr>
          <p:blipFill>
            <a:blip r:embed="rId13"/>
            <a:stretch>
              <a:fillRect/>
            </a:stretch>
          </p:blipFill>
          <p:spPr>
            <a:xfrm>
              <a:off x="11137832" y="17828053"/>
              <a:ext cx="10757826" cy="3841103"/>
            </a:xfrm>
            <a:prstGeom prst="rect">
              <a:avLst/>
            </a:prstGeom>
          </p:spPr>
        </p:pic>
        <p:sp>
          <p:nvSpPr>
            <p:cNvPr id="75" name="Rectangle 74">
              <a:extLst>
                <a:ext uri="{FF2B5EF4-FFF2-40B4-BE49-F238E27FC236}">
                  <a16:creationId xmlns:a16="http://schemas.microsoft.com/office/drawing/2014/main" id="{F4BDA152-A506-4846-9896-A0E2F1585C6D}"/>
                </a:ext>
              </a:extLst>
            </p:cNvPr>
            <p:cNvSpPr/>
            <p:nvPr/>
          </p:nvSpPr>
          <p:spPr>
            <a:xfrm>
              <a:off x="11145117" y="17827904"/>
              <a:ext cx="21412304" cy="765875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a:extLst>
              <a:ext uri="{FF2B5EF4-FFF2-40B4-BE49-F238E27FC236}">
                <a16:creationId xmlns:a16="http://schemas.microsoft.com/office/drawing/2014/main" id="{28686C21-4B42-4CBA-BB52-3251696046E1}"/>
              </a:ext>
            </a:extLst>
          </p:cNvPr>
          <p:cNvSpPr txBox="1"/>
          <p:nvPr/>
        </p:nvSpPr>
        <p:spPr>
          <a:xfrm>
            <a:off x="14332820" y="17398981"/>
            <a:ext cx="15125676" cy="573234"/>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pPr algn="ctr"/>
            <a:r>
              <a:rPr lang="en-US" sz="3200" b="1" dirty="0"/>
              <a:t>Figure 2: Mean Body Size and Extinction Rates in relation to Sea and pO</a:t>
            </a:r>
            <a:r>
              <a:rPr lang="en-US" sz="3200" b="1" baseline="-25000" dirty="0"/>
              <a:t>2 </a:t>
            </a:r>
            <a:r>
              <a:rPr lang="en-US" sz="3200" b="1" dirty="0"/>
              <a:t>Level</a:t>
            </a:r>
            <a:endParaRPr lang="en-US" sz="3200" b="1" baseline="-25000" dirty="0">
              <a:cs typeface="Calibri"/>
            </a:endParaRPr>
          </a:p>
        </p:txBody>
      </p:sp>
      <p:sp>
        <p:nvSpPr>
          <p:cNvPr id="67" name="TextBox 66">
            <a:extLst>
              <a:ext uri="{FF2B5EF4-FFF2-40B4-BE49-F238E27FC236}">
                <a16:creationId xmlns:a16="http://schemas.microsoft.com/office/drawing/2014/main" id="{036C4067-AA67-4F10-8A27-C02E08C8D729}"/>
              </a:ext>
            </a:extLst>
          </p:cNvPr>
          <p:cNvSpPr txBox="1"/>
          <p:nvPr/>
        </p:nvSpPr>
        <p:spPr>
          <a:xfrm>
            <a:off x="13234532" y="25955389"/>
            <a:ext cx="17410029" cy="573234"/>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pPr algn="ctr"/>
            <a:r>
              <a:rPr lang="en-US" sz="3200" b="1" dirty="0"/>
              <a:t>Figure 3: Extinction Risk and Body Size as a Function of Ecological and Physiological Factors</a:t>
            </a:r>
            <a:endParaRPr lang="en-US" sz="3200" b="1" baseline="-25000" dirty="0">
              <a:cs typeface="Calibri"/>
            </a:endParaRPr>
          </a:p>
        </p:txBody>
      </p:sp>
      <p:sp>
        <p:nvSpPr>
          <p:cNvPr id="83" name="TextBox 82">
            <a:extLst>
              <a:ext uri="{FF2B5EF4-FFF2-40B4-BE49-F238E27FC236}">
                <a16:creationId xmlns:a16="http://schemas.microsoft.com/office/drawing/2014/main" id="{DCD4EBA2-726A-4B5D-BD34-5FE71114CDC8}"/>
              </a:ext>
            </a:extLst>
          </p:cNvPr>
          <p:cNvSpPr txBox="1"/>
          <p:nvPr/>
        </p:nvSpPr>
        <p:spPr>
          <a:xfrm>
            <a:off x="12319764" y="32496465"/>
            <a:ext cx="19312044" cy="901529"/>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pPr algn="ctr"/>
            <a:r>
              <a:rPr lang="en-US" sz="3200" b="1" dirty="0"/>
              <a:t>Table 1: pO</a:t>
            </a:r>
            <a:r>
              <a:rPr lang="en-US" sz="3200" b="1" baseline="-25000" dirty="0"/>
              <a:t>2</a:t>
            </a:r>
            <a:r>
              <a:rPr lang="en-US" sz="3200" b="1" dirty="0"/>
              <a:t> and Sea Level Correlation Coefficients with Secondary Analyses Regression Coefficients</a:t>
            </a:r>
          </a:p>
          <a:p>
            <a:pPr algn="ctr"/>
            <a:endParaRPr lang="en-US" sz="3200" b="1" baseline="-25000" dirty="0">
              <a:cs typeface="Calibri"/>
            </a:endParaRPr>
          </a:p>
        </p:txBody>
      </p:sp>
      <p:sp>
        <p:nvSpPr>
          <p:cNvPr id="86" name="TextBox 85">
            <a:extLst>
              <a:ext uri="{FF2B5EF4-FFF2-40B4-BE49-F238E27FC236}">
                <a16:creationId xmlns:a16="http://schemas.microsoft.com/office/drawing/2014/main" id="{E90E2E67-80AC-4B77-B741-32C44CD1FD70}"/>
              </a:ext>
            </a:extLst>
          </p:cNvPr>
          <p:cNvSpPr txBox="1"/>
          <p:nvPr/>
        </p:nvSpPr>
        <p:spPr>
          <a:xfrm>
            <a:off x="11047774" y="37393541"/>
            <a:ext cx="11298271" cy="860492"/>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pPr algn="ctr"/>
            <a:r>
              <a:rPr lang="en-US" sz="3200" b="1" dirty="0"/>
              <a:t>Table 2: Correlation Test Between Extinction Risk(ER) Coefficients</a:t>
            </a:r>
          </a:p>
          <a:p>
            <a:pPr algn="ctr"/>
            <a:endParaRPr lang="en-US" sz="2800" b="1" baseline="-25000" dirty="0">
              <a:cs typeface="Calibri"/>
            </a:endParaRPr>
          </a:p>
        </p:txBody>
      </p:sp>
      <p:sp>
        <p:nvSpPr>
          <p:cNvPr id="87" name="TextBox 86">
            <a:extLst>
              <a:ext uri="{FF2B5EF4-FFF2-40B4-BE49-F238E27FC236}">
                <a16:creationId xmlns:a16="http://schemas.microsoft.com/office/drawing/2014/main" id="{0F046753-FAB3-4D0D-A0B1-03962E9D1C4E}"/>
              </a:ext>
            </a:extLst>
          </p:cNvPr>
          <p:cNvSpPr txBox="1"/>
          <p:nvPr/>
        </p:nvSpPr>
        <p:spPr>
          <a:xfrm>
            <a:off x="21975786" y="37393542"/>
            <a:ext cx="10621931" cy="901529"/>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pPr algn="ctr"/>
            <a:r>
              <a:rPr lang="en-US" sz="3200" b="1" dirty="0"/>
              <a:t>Table 3: Correlation Test Between Body Size(BS) Coefficients</a:t>
            </a:r>
          </a:p>
          <a:p>
            <a:pPr algn="ctr"/>
            <a:endParaRPr lang="en-US" sz="3200" b="1" baseline="-25000" dirty="0">
              <a:cs typeface="Calibri"/>
            </a:endParaRPr>
          </a:p>
        </p:txBody>
      </p:sp>
      <p:sp>
        <p:nvSpPr>
          <p:cNvPr id="88" name="Text Placeholder 19">
            <a:extLst>
              <a:ext uri="{FF2B5EF4-FFF2-40B4-BE49-F238E27FC236}">
                <a16:creationId xmlns:a16="http://schemas.microsoft.com/office/drawing/2014/main" id="{D90CE885-840C-4953-B9FD-48E40B24CBCE}"/>
              </a:ext>
            </a:extLst>
          </p:cNvPr>
          <p:cNvSpPr txBox="1">
            <a:spLocks/>
          </p:cNvSpPr>
          <p:nvPr/>
        </p:nvSpPr>
        <p:spPr>
          <a:xfrm>
            <a:off x="33550654" y="5912828"/>
            <a:ext cx="9862755" cy="11507952"/>
          </a:xfrm>
          <a:prstGeom prst="rect">
            <a:avLst/>
          </a:prstGeom>
          <a:solidFill>
            <a:schemeClr val="bg1"/>
          </a:solidFill>
          <a:ln>
            <a:solidFill>
              <a:srgbClr val="C00000"/>
            </a:solidFill>
          </a:ln>
        </p:spPr>
        <p:txBody>
          <a:bodyPr vert="horz" lIns="80010" tIns="40005" rIns="80010" bIns="40005" rtlCol="0" anchor="t"/>
          <a:lstStyle>
            <a:defPPr>
              <a:defRPr lang="en-US"/>
            </a:defPPr>
            <a:lvl1pPr marL="0" algn="ctr" defTabSz="457200" rtl="0" eaLnBrk="1" latinLnBrk="0" hangingPunct="1">
              <a:defRPr sz="576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2800" b="1" dirty="0">
                <a:solidFill>
                  <a:schemeClr val="tx1"/>
                </a:solidFill>
              </a:rPr>
              <a:t>Primary Analysis:</a:t>
            </a:r>
          </a:p>
          <a:p>
            <a:pPr marL="571500" indent="-571500" algn="l">
              <a:buFont typeface="Arial" panose="020B0604020202020204" pitchFamily="34" charset="0"/>
              <a:buChar char="•"/>
            </a:pPr>
            <a:r>
              <a:rPr lang="en-US" sz="2400" dirty="0">
                <a:solidFill>
                  <a:schemeClr val="tx1"/>
                </a:solidFill>
              </a:rPr>
              <a:t>No significant regression coefficients between Body Size and Extinction Rates for phylum Mollusca and the individual classes of Cephalopoda, Gastropoda, and Bivalvia </a:t>
            </a:r>
          </a:p>
          <a:p>
            <a:pPr marL="571500" indent="-571500" algn="l">
              <a:buFont typeface="Arial" panose="020B0604020202020204" pitchFamily="34" charset="0"/>
              <a:buChar char="•"/>
            </a:pPr>
            <a:r>
              <a:rPr lang="en-US" sz="2400" dirty="0">
                <a:solidFill>
                  <a:schemeClr val="tx1"/>
                </a:solidFill>
                <a:ea typeface="+mn-lt"/>
                <a:cs typeface="+mn-lt"/>
              </a:rPr>
              <a:t>However, there is a shift in the relationship between body size and extinction rates during the Late Ordovician Mass Extinction</a:t>
            </a:r>
          </a:p>
          <a:p>
            <a:pPr marL="571500" indent="-571500" algn="l">
              <a:buFont typeface="Arial" panose="020B0604020202020204" pitchFamily="34" charset="0"/>
              <a:buChar char="•"/>
            </a:pPr>
            <a:r>
              <a:rPr lang="en-US" sz="2400" dirty="0">
                <a:solidFill>
                  <a:schemeClr val="tx1"/>
                </a:solidFill>
                <a:ea typeface="+mn-lt"/>
                <a:cs typeface="+mn-lt"/>
              </a:rPr>
              <a:t>Bivalves, Cephalopods, and Gastropods had no significant result but it seemed that smaller organisms tended to have a high extinction risk during the LOME</a:t>
            </a:r>
          </a:p>
          <a:p>
            <a:pPr marL="571500" indent="-571500" algn="l">
              <a:buFont typeface="Arial" panose="020B0604020202020204" pitchFamily="34" charset="0"/>
              <a:buChar char="•"/>
            </a:pPr>
            <a:r>
              <a:rPr lang="en-US" sz="2400" dirty="0">
                <a:solidFill>
                  <a:schemeClr val="tx1"/>
                </a:solidFill>
                <a:ea typeface="+mn-lt"/>
                <a:cs typeface="+mn-lt"/>
              </a:rPr>
              <a:t>For Molluscs, larger organisms tended to have a high extinction risk, during the LOME, although this tendency was decreasing</a:t>
            </a:r>
          </a:p>
          <a:p>
            <a:pPr marL="571500" indent="-571500" algn="l">
              <a:buFont typeface="Arial" panose="020B0604020202020204" pitchFamily="34" charset="0"/>
              <a:buChar char="•"/>
            </a:pPr>
            <a:r>
              <a:rPr lang="en-US" sz="2400" dirty="0">
                <a:solidFill>
                  <a:schemeClr val="tx1"/>
                </a:solidFill>
                <a:ea typeface="+mn-lt"/>
                <a:cs typeface="+mn-lt"/>
              </a:rPr>
              <a:t>There is a negative, significant correlation between mean body size and </a:t>
            </a:r>
            <a:r>
              <a:rPr lang="en-US" sz="2400" dirty="0">
                <a:solidFill>
                  <a:schemeClr val="tx1"/>
                </a:solidFill>
              </a:rPr>
              <a:t>pO</a:t>
            </a:r>
            <a:r>
              <a:rPr lang="en-US" sz="2400" baseline="-25000" dirty="0">
                <a:solidFill>
                  <a:schemeClr val="tx1"/>
                </a:solidFill>
              </a:rPr>
              <a:t>2</a:t>
            </a:r>
            <a:r>
              <a:rPr lang="en-US" sz="2400" dirty="0">
                <a:solidFill>
                  <a:schemeClr val="tx1"/>
                </a:solidFill>
                <a:ea typeface="+mn-lt"/>
                <a:cs typeface="+mn-lt"/>
              </a:rPr>
              <a:t> Levels (R=-0.853, p-value = 0.015), and after the </a:t>
            </a:r>
            <a:r>
              <a:rPr lang="en-US" sz="2400" dirty="0" err="1">
                <a:solidFill>
                  <a:schemeClr val="tx1"/>
                </a:solidFill>
                <a:ea typeface="+mn-lt"/>
                <a:cs typeface="+mn-lt"/>
              </a:rPr>
              <a:t>Floian</a:t>
            </a:r>
            <a:r>
              <a:rPr lang="en-US" sz="2400" dirty="0">
                <a:solidFill>
                  <a:schemeClr val="tx1"/>
                </a:solidFill>
                <a:ea typeface="+mn-lt"/>
                <a:cs typeface="+mn-lt"/>
              </a:rPr>
              <a:t>, there is a noticeable, positive correlation between extinction rates and </a:t>
            </a:r>
            <a:r>
              <a:rPr lang="en-US" sz="2400" dirty="0">
                <a:solidFill>
                  <a:schemeClr val="tx1"/>
                </a:solidFill>
              </a:rPr>
              <a:t>pO</a:t>
            </a:r>
            <a:r>
              <a:rPr lang="en-US" sz="2400" baseline="-25000" dirty="0">
                <a:solidFill>
                  <a:schemeClr val="tx1"/>
                </a:solidFill>
              </a:rPr>
              <a:t>2</a:t>
            </a:r>
            <a:r>
              <a:rPr lang="en-US" sz="2400" dirty="0">
                <a:solidFill>
                  <a:schemeClr val="tx1"/>
                </a:solidFill>
                <a:ea typeface="+mn-lt"/>
                <a:cs typeface="+mn-lt"/>
              </a:rPr>
              <a:t> Levels (R = 0.808, p-value =0.051) </a:t>
            </a:r>
          </a:p>
          <a:p>
            <a:pPr marL="571500" indent="-571500" algn="l">
              <a:buFont typeface="Arial" panose="020B0604020202020204" pitchFamily="34" charset="0"/>
              <a:buChar char="•"/>
            </a:pPr>
            <a:r>
              <a:rPr lang="en-US" sz="2400" dirty="0">
                <a:solidFill>
                  <a:schemeClr val="tx1"/>
                </a:solidFill>
                <a:ea typeface="+mn-lt"/>
                <a:cs typeface="+mn-lt"/>
              </a:rPr>
              <a:t>There is no significant correlation between Mean Body Size and Sea Levels (R=0.234, p-value=0.5825) or Extinction Rates and Sea Levels (R=-0.203,p-value=0.965)</a:t>
            </a:r>
          </a:p>
          <a:p>
            <a:pPr algn="l"/>
            <a:r>
              <a:rPr lang="en-US" sz="2800" b="1" dirty="0">
                <a:solidFill>
                  <a:schemeClr val="tx1"/>
                </a:solidFill>
              </a:rPr>
              <a:t>Secondary Analysis:</a:t>
            </a:r>
          </a:p>
          <a:p>
            <a:pPr marL="571500" indent="-571500" algn="l">
              <a:buFont typeface="Arial" panose="020B0604020202020204" pitchFamily="34" charset="0"/>
              <a:buChar char="•"/>
            </a:pPr>
            <a:r>
              <a:rPr lang="en-US" sz="2400" dirty="0">
                <a:solidFill>
                  <a:schemeClr val="tx1"/>
                </a:solidFill>
                <a:ea typeface="+mn-lt"/>
                <a:cs typeface="+mn-lt"/>
              </a:rPr>
              <a:t>Strong, positive coefficients indicated close circulatory, predatory, motile, and water-column molluscs tended to have a large body size yet a higher risk of extinction</a:t>
            </a:r>
          </a:p>
          <a:p>
            <a:pPr marL="571500" indent="-571500" algn="l">
              <a:buFont typeface="Arial" panose="020B0604020202020204" pitchFamily="34" charset="0"/>
              <a:buChar char="•"/>
            </a:pPr>
            <a:r>
              <a:rPr lang="en-US" sz="2400" dirty="0">
                <a:solidFill>
                  <a:schemeClr val="tx1"/>
                </a:solidFill>
                <a:ea typeface="+mn-lt"/>
                <a:cs typeface="+mn-lt"/>
              </a:rPr>
              <a:t>Significant(&gt;95%) and negative correlations existed between </a:t>
            </a:r>
            <a:r>
              <a:rPr lang="en-US" sz="2400" dirty="0">
                <a:solidFill>
                  <a:schemeClr val="tx1"/>
                </a:solidFill>
              </a:rPr>
              <a:t>pO</a:t>
            </a:r>
            <a:r>
              <a:rPr lang="en-US" sz="2400" baseline="-25000" dirty="0">
                <a:solidFill>
                  <a:schemeClr val="tx1"/>
                </a:solidFill>
              </a:rPr>
              <a:t>2</a:t>
            </a:r>
            <a:r>
              <a:rPr lang="en-US" sz="2400" dirty="0">
                <a:solidFill>
                  <a:schemeClr val="tx1"/>
                </a:solidFill>
                <a:ea typeface="+mn-lt"/>
                <a:cs typeface="+mn-lt"/>
              </a:rPr>
              <a:t> and the regression coefficients of Circulation vs Extinction, Feeding vs. Body Size, and Tiering vs Extinction.</a:t>
            </a:r>
          </a:p>
          <a:p>
            <a:pPr marL="571500" indent="-571500" algn="l">
              <a:buFont typeface="Arial" panose="020B0604020202020204" pitchFamily="34" charset="0"/>
              <a:buChar char="•"/>
            </a:pPr>
            <a:r>
              <a:rPr lang="en-US" sz="2400" dirty="0">
                <a:solidFill>
                  <a:schemeClr val="tx1"/>
                </a:solidFill>
                <a:ea typeface="+mn-lt"/>
                <a:cs typeface="+mn-lt"/>
              </a:rPr>
              <a:t>Near significant correlations existed positively between </a:t>
            </a:r>
            <a:r>
              <a:rPr lang="en-US" sz="2400" dirty="0">
                <a:solidFill>
                  <a:schemeClr val="tx1"/>
                </a:solidFill>
              </a:rPr>
              <a:t>pO</a:t>
            </a:r>
            <a:r>
              <a:rPr lang="en-US" sz="2400" baseline="-25000" dirty="0">
                <a:solidFill>
                  <a:schemeClr val="tx1"/>
                </a:solidFill>
              </a:rPr>
              <a:t>2</a:t>
            </a:r>
            <a:r>
              <a:rPr lang="en-US" sz="2400" dirty="0">
                <a:solidFill>
                  <a:schemeClr val="tx1"/>
                </a:solidFill>
                <a:ea typeface="+mn-lt"/>
                <a:cs typeface="+mn-lt"/>
              </a:rPr>
              <a:t> and the regression coefficients of Circulation vs. Body Size, Feeding vs Extinction, Motility vs. Body Size, and Tiering vs. Body Size as well as negatively between sea level and Body Size vs. Extinction Coefficients</a:t>
            </a:r>
          </a:p>
          <a:p>
            <a:pPr marL="571500" indent="-571500" algn="l">
              <a:buFont typeface="Arial" panose="020B0604020202020204" pitchFamily="34" charset="0"/>
              <a:buChar char="•"/>
            </a:pPr>
            <a:r>
              <a:rPr lang="en-US" sz="2400" dirty="0">
                <a:solidFill>
                  <a:schemeClr val="tx1"/>
                </a:solidFill>
                <a:ea typeface="+mn-lt"/>
                <a:cs typeface="+mn-lt"/>
              </a:rPr>
              <a:t>There exists a </a:t>
            </a:r>
            <a:r>
              <a:rPr lang="en-US" sz="2400">
                <a:solidFill>
                  <a:schemeClr val="tx1"/>
                </a:solidFill>
                <a:ea typeface="+mn-lt"/>
                <a:cs typeface="+mn-lt"/>
              </a:rPr>
              <a:t>significant, positive </a:t>
            </a:r>
            <a:r>
              <a:rPr lang="en-US" sz="2400" dirty="0">
                <a:solidFill>
                  <a:schemeClr val="tx1"/>
                </a:solidFill>
                <a:ea typeface="+mn-lt"/>
                <a:cs typeface="+mn-lt"/>
              </a:rPr>
              <a:t>correlation between Predatory Feeding, Benthic Tiering,  Closed Circulation, traits of Cephalopods</a:t>
            </a:r>
          </a:p>
        </p:txBody>
      </p:sp>
      <p:sp>
        <p:nvSpPr>
          <p:cNvPr id="89" name="TextBox 88">
            <a:extLst>
              <a:ext uri="{FF2B5EF4-FFF2-40B4-BE49-F238E27FC236}">
                <a16:creationId xmlns:a16="http://schemas.microsoft.com/office/drawing/2014/main" id="{F43DA5A0-C9E5-4A7B-B9AF-D8A0EF17BCA9}"/>
              </a:ext>
            </a:extLst>
          </p:cNvPr>
          <p:cNvSpPr txBox="1"/>
          <p:nvPr/>
        </p:nvSpPr>
        <p:spPr>
          <a:xfrm>
            <a:off x="13937759" y="3557170"/>
            <a:ext cx="5120240" cy="400110"/>
          </a:xfrm>
          <a:prstGeom prst="rect">
            <a:avLst/>
          </a:prstGeom>
          <a:noFill/>
        </p:spPr>
        <p:txBody>
          <a:bodyPr wrap="square" rtlCol="0">
            <a:spAutoFit/>
          </a:bodyPr>
          <a:lstStyle/>
          <a:p>
            <a:pPr algn="ctr"/>
            <a:r>
              <a:rPr lang="en-US" sz="2000" b="1" dirty="0">
                <a:solidFill>
                  <a:schemeClr val="bg1"/>
                </a:solidFill>
              </a:rPr>
              <a:t>Stanford Earth Young Investigators</a:t>
            </a:r>
            <a:endParaRPr lang="en-US" sz="2000" dirty="0"/>
          </a:p>
        </p:txBody>
      </p:sp>
      <p:sp>
        <p:nvSpPr>
          <p:cNvPr id="90" name="TextBox 89">
            <a:extLst>
              <a:ext uri="{FF2B5EF4-FFF2-40B4-BE49-F238E27FC236}">
                <a16:creationId xmlns:a16="http://schemas.microsoft.com/office/drawing/2014/main" id="{74EC6A32-6A68-42C9-A917-297A8C16C66E}"/>
              </a:ext>
            </a:extLst>
          </p:cNvPr>
          <p:cNvSpPr txBox="1"/>
          <p:nvPr/>
        </p:nvSpPr>
        <p:spPr>
          <a:xfrm>
            <a:off x="18432492" y="3557170"/>
            <a:ext cx="5120240" cy="400110"/>
          </a:xfrm>
          <a:prstGeom prst="rect">
            <a:avLst/>
          </a:prstGeom>
          <a:noFill/>
        </p:spPr>
        <p:txBody>
          <a:bodyPr wrap="square" rtlCol="0">
            <a:spAutoFit/>
          </a:bodyPr>
          <a:lstStyle/>
          <a:p>
            <a:pPr algn="ctr"/>
            <a:r>
              <a:rPr lang="en-US" sz="2000" b="1" dirty="0">
                <a:solidFill>
                  <a:schemeClr val="bg1"/>
                </a:solidFill>
              </a:rPr>
              <a:t>Stanford Earth Young Investigators</a:t>
            </a:r>
            <a:endParaRPr lang="en-US" sz="2000" dirty="0"/>
          </a:p>
        </p:txBody>
      </p:sp>
      <p:sp>
        <p:nvSpPr>
          <p:cNvPr id="93" name="TextBox 92">
            <a:extLst>
              <a:ext uri="{FF2B5EF4-FFF2-40B4-BE49-F238E27FC236}">
                <a16:creationId xmlns:a16="http://schemas.microsoft.com/office/drawing/2014/main" id="{24B8122B-671F-4621-B50A-76C6964A9431}"/>
              </a:ext>
            </a:extLst>
          </p:cNvPr>
          <p:cNvSpPr txBox="1"/>
          <p:nvPr/>
        </p:nvSpPr>
        <p:spPr>
          <a:xfrm>
            <a:off x="30037597" y="3571196"/>
            <a:ext cx="5120240" cy="400110"/>
          </a:xfrm>
          <a:prstGeom prst="rect">
            <a:avLst/>
          </a:prstGeom>
          <a:noFill/>
        </p:spPr>
        <p:txBody>
          <a:bodyPr wrap="square" rtlCol="0">
            <a:spAutoFit/>
          </a:bodyPr>
          <a:lstStyle/>
          <a:p>
            <a:pPr algn="ctr"/>
            <a:r>
              <a:rPr lang="en-US" sz="2000" b="1" dirty="0">
                <a:solidFill>
                  <a:schemeClr val="bg1"/>
                </a:solidFill>
              </a:rPr>
              <a:t>Stanford University</a:t>
            </a:r>
            <a:endParaRPr lang="en-US" sz="2000" dirty="0"/>
          </a:p>
        </p:txBody>
      </p:sp>
      <p:sp>
        <p:nvSpPr>
          <p:cNvPr id="94" name="TextBox 93">
            <a:extLst>
              <a:ext uri="{FF2B5EF4-FFF2-40B4-BE49-F238E27FC236}">
                <a16:creationId xmlns:a16="http://schemas.microsoft.com/office/drawing/2014/main" id="{17B42AC5-AA85-4023-BB3B-FD1F3A4250AD}"/>
              </a:ext>
            </a:extLst>
          </p:cNvPr>
          <p:cNvSpPr txBox="1"/>
          <p:nvPr/>
        </p:nvSpPr>
        <p:spPr>
          <a:xfrm>
            <a:off x="9083819" y="3572410"/>
            <a:ext cx="5120240" cy="400110"/>
          </a:xfrm>
          <a:prstGeom prst="rect">
            <a:avLst/>
          </a:prstGeom>
          <a:noFill/>
        </p:spPr>
        <p:txBody>
          <a:bodyPr wrap="square" rtlCol="0">
            <a:spAutoFit/>
          </a:bodyPr>
          <a:lstStyle/>
          <a:p>
            <a:pPr algn="ctr"/>
            <a:r>
              <a:rPr lang="en-US" sz="2000" b="1" dirty="0">
                <a:solidFill>
                  <a:schemeClr val="bg1"/>
                </a:solidFill>
              </a:rPr>
              <a:t>Stanford Earth Young Investigators</a:t>
            </a:r>
            <a:endParaRPr lang="en-US" sz="2000" dirty="0"/>
          </a:p>
        </p:txBody>
      </p:sp>
      <p:sp>
        <p:nvSpPr>
          <p:cNvPr id="95" name="TextBox 94">
            <a:extLst>
              <a:ext uri="{FF2B5EF4-FFF2-40B4-BE49-F238E27FC236}">
                <a16:creationId xmlns:a16="http://schemas.microsoft.com/office/drawing/2014/main" id="{A93CF272-E158-4E30-9D6E-B863FFB52F1D}"/>
              </a:ext>
            </a:extLst>
          </p:cNvPr>
          <p:cNvSpPr txBox="1"/>
          <p:nvPr/>
        </p:nvSpPr>
        <p:spPr>
          <a:xfrm>
            <a:off x="23286432" y="3526296"/>
            <a:ext cx="5120240" cy="400110"/>
          </a:xfrm>
          <a:prstGeom prst="rect">
            <a:avLst/>
          </a:prstGeom>
          <a:noFill/>
        </p:spPr>
        <p:txBody>
          <a:bodyPr wrap="square" rtlCol="0">
            <a:spAutoFit/>
          </a:bodyPr>
          <a:lstStyle/>
          <a:p>
            <a:pPr algn="ctr"/>
            <a:r>
              <a:rPr lang="en-US" sz="2000" b="1" dirty="0">
                <a:solidFill>
                  <a:schemeClr val="bg1"/>
                </a:solidFill>
              </a:rPr>
              <a:t>Stanford University</a:t>
            </a:r>
            <a:endParaRPr lang="en-US" sz="2000" dirty="0"/>
          </a:p>
        </p:txBody>
      </p:sp>
      <p:sp>
        <p:nvSpPr>
          <p:cNvPr id="97" name="TextBox 96">
            <a:extLst>
              <a:ext uri="{FF2B5EF4-FFF2-40B4-BE49-F238E27FC236}">
                <a16:creationId xmlns:a16="http://schemas.microsoft.com/office/drawing/2014/main" id="{91AB7789-711B-4F9A-A04D-06D3E8AAD6F6}"/>
              </a:ext>
            </a:extLst>
          </p:cNvPr>
          <p:cNvSpPr txBox="1"/>
          <p:nvPr/>
        </p:nvSpPr>
        <p:spPr>
          <a:xfrm>
            <a:off x="22097557" y="4660856"/>
            <a:ext cx="5120240" cy="400110"/>
          </a:xfrm>
          <a:prstGeom prst="rect">
            <a:avLst/>
          </a:prstGeom>
          <a:noFill/>
        </p:spPr>
        <p:txBody>
          <a:bodyPr wrap="square" rtlCol="0">
            <a:spAutoFit/>
          </a:bodyPr>
          <a:lstStyle/>
          <a:p>
            <a:pPr algn="ctr"/>
            <a:r>
              <a:rPr lang="en-US" sz="2000" b="1" dirty="0">
                <a:solidFill>
                  <a:schemeClr val="bg1"/>
                </a:solidFill>
              </a:rPr>
              <a:t>Stanford University</a:t>
            </a:r>
            <a:endParaRPr lang="en-US" sz="2000" dirty="0"/>
          </a:p>
        </p:txBody>
      </p:sp>
      <p:sp>
        <p:nvSpPr>
          <p:cNvPr id="98" name="TextBox 97">
            <a:extLst>
              <a:ext uri="{FF2B5EF4-FFF2-40B4-BE49-F238E27FC236}">
                <a16:creationId xmlns:a16="http://schemas.microsoft.com/office/drawing/2014/main" id="{E8641D8F-489B-485B-98B2-1F742AC7FA67}"/>
              </a:ext>
            </a:extLst>
          </p:cNvPr>
          <p:cNvSpPr txBox="1"/>
          <p:nvPr/>
        </p:nvSpPr>
        <p:spPr>
          <a:xfrm>
            <a:off x="17517937" y="4653236"/>
            <a:ext cx="5120240" cy="400110"/>
          </a:xfrm>
          <a:prstGeom prst="rect">
            <a:avLst/>
          </a:prstGeom>
          <a:noFill/>
        </p:spPr>
        <p:txBody>
          <a:bodyPr wrap="square" rtlCol="0">
            <a:spAutoFit/>
          </a:bodyPr>
          <a:lstStyle/>
          <a:p>
            <a:pPr algn="ctr"/>
            <a:r>
              <a:rPr lang="en-US" sz="2000" b="1" dirty="0">
                <a:solidFill>
                  <a:schemeClr val="bg1"/>
                </a:solidFill>
              </a:rPr>
              <a:t>Tufts University</a:t>
            </a:r>
            <a:endParaRPr lang="en-US" sz="2000" dirty="0"/>
          </a:p>
        </p:txBody>
      </p:sp>
      <p:sp>
        <p:nvSpPr>
          <p:cNvPr id="64" name="TextBox 63">
            <a:extLst>
              <a:ext uri="{FF2B5EF4-FFF2-40B4-BE49-F238E27FC236}">
                <a16:creationId xmlns:a16="http://schemas.microsoft.com/office/drawing/2014/main" id="{D80CB06F-2659-4843-9785-245913D7BC90}"/>
              </a:ext>
            </a:extLst>
          </p:cNvPr>
          <p:cNvSpPr txBox="1"/>
          <p:nvPr/>
        </p:nvSpPr>
        <p:spPr>
          <a:xfrm>
            <a:off x="17182607" y="18453503"/>
            <a:ext cx="396260" cy="450123"/>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r>
              <a:rPr lang="en-US" sz="2400" b="1" dirty="0">
                <a:cs typeface="Calibri"/>
              </a:rPr>
              <a:t>B</a:t>
            </a:r>
          </a:p>
        </p:txBody>
      </p:sp>
      <p:sp>
        <p:nvSpPr>
          <p:cNvPr id="65" name="TextBox 64">
            <a:extLst>
              <a:ext uri="{FF2B5EF4-FFF2-40B4-BE49-F238E27FC236}">
                <a16:creationId xmlns:a16="http://schemas.microsoft.com/office/drawing/2014/main" id="{B79FCB5B-AF57-4140-B2AF-181A8C742FBE}"/>
              </a:ext>
            </a:extLst>
          </p:cNvPr>
          <p:cNvSpPr txBox="1"/>
          <p:nvPr/>
        </p:nvSpPr>
        <p:spPr>
          <a:xfrm>
            <a:off x="22575176" y="18453502"/>
            <a:ext cx="396260" cy="450123"/>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r>
              <a:rPr lang="en-US" sz="2400" b="1" dirty="0">
                <a:cs typeface="Calibri"/>
              </a:rPr>
              <a:t>C</a:t>
            </a:r>
          </a:p>
        </p:txBody>
      </p:sp>
      <p:sp>
        <p:nvSpPr>
          <p:cNvPr id="69" name="TextBox 68">
            <a:extLst>
              <a:ext uri="{FF2B5EF4-FFF2-40B4-BE49-F238E27FC236}">
                <a16:creationId xmlns:a16="http://schemas.microsoft.com/office/drawing/2014/main" id="{C04054F3-40A4-4832-8367-BEC13EB33AF4}"/>
              </a:ext>
            </a:extLst>
          </p:cNvPr>
          <p:cNvSpPr txBox="1"/>
          <p:nvPr/>
        </p:nvSpPr>
        <p:spPr>
          <a:xfrm>
            <a:off x="27882348" y="18456396"/>
            <a:ext cx="396260" cy="450123"/>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r>
              <a:rPr lang="en-US" sz="2400" b="1" dirty="0">
                <a:cs typeface="Calibri"/>
              </a:rPr>
              <a:t>D</a:t>
            </a:r>
          </a:p>
        </p:txBody>
      </p:sp>
      <p:sp>
        <p:nvSpPr>
          <p:cNvPr id="76" name="TextBox 75">
            <a:extLst>
              <a:ext uri="{FF2B5EF4-FFF2-40B4-BE49-F238E27FC236}">
                <a16:creationId xmlns:a16="http://schemas.microsoft.com/office/drawing/2014/main" id="{F57F7FD9-E21D-41A5-98DD-EC6E01F6D7CB}"/>
              </a:ext>
            </a:extLst>
          </p:cNvPr>
          <p:cNvSpPr txBox="1"/>
          <p:nvPr/>
        </p:nvSpPr>
        <p:spPr>
          <a:xfrm>
            <a:off x="11924943" y="22499057"/>
            <a:ext cx="396260" cy="450123"/>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r>
              <a:rPr lang="en-US" sz="2400" b="1" dirty="0">
                <a:cs typeface="Calibri"/>
              </a:rPr>
              <a:t>E</a:t>
            </a:r>
          </a:p>
        </p:txBody>
      </p:sp>
      <p:sp>
        <p:nvSpPr>
          <p:cNvPr id="84" name="TextBox 83">
            <a:extLst>
              <a:ext uri="{FF2B5EF4-FFF2-40B4-BE49-F238E27FC236}">
                <a16:creationId xmlns:a16="http://schemas.microsoft.com/office/drawing/2014/main" id="{45462356-3086-437A-BEA1-719B5D9A9BAC}"/>
              </a:ext>
            </a:extLst>
          </p:cNvPr>
          <p:cNvSpPr txBox="1"/>
          <p:nvPr/>
        </p:nvSpPr>
        <p:spPr>
          <a:xfrm>
            <a:off x="17182607" y="22496268"/>
            <a:ext cx="396260" cy="450123"/>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r>
              <a:rPr lang="en-US" sz="2400" b="1" dirty="0">
                <a:cs typeface="Calibri"/>
              </a:rPr>
              <a:t>F</a:t>
            </a:r>
          </a:p>
        </p:txBody>
      </p:sp>
      <p:sp>
        <p:nvSpPr>
          <p:cNvPr id="91" name="TextBox 90">
            <a:extLst>
              <a:ext uri="{FF2B5EF4-FFF2-40B4-BE49-F238E27FC236}">
                <a16:creationId xmlns:a16="http://schemas.microsoft.com/office/drawing/2014/main" id="{F9A32563-6F71-4FB2-981C-C10F98661046}"/>
              </a:ext>
            </a:extLst>
          </p:cNvPr>
          <p:cNvSpPr txBox="1"/>
          <p:nvPr/>
        </p:nvSpPr>
        <p:spPr>
          <a:xfrm>
            <a:off x="22575176" y="22490970"/>
            <a:ext cx="396260" cy="450123"/>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r>
              <a:rPr lang="en-US" sz="2400" b="1" dirty="0">
                <a:cs typeface="Calibri"/>
              </a:rPr>
              <a:t>G</a:t>
            </a:r>
          </a:p>
        </p:txBody>
      </p:sp>
      <p:sp>
        <p:nvSpPr>
          <p:cNvPr id="92" name="TextBox 91">
            <a:extLst>
              <a:ext uri="{FF2B5EF4-FFF2-40B4-BE49-F238E27FC236}">
                <a16:creationId xmlns:a16="http://schemas.microsoft.com/office/drawing/2014/main" id="{81E9D0BA-61B2-4CC1-973D-989CCBE9DC6F}"/>
              </a:ext>
            </a:extLst>
          </p:cNvPr>
          <p:cNvSpPr txBox="1"/>
          <p:nvPr/>
        </p:nvSpPr>
        <p:spPr>
          <a:xfrm>
            <a:off x="27876601" y="22499057"/>
            <a:ext cx="396260" cy="450123"/>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r>
              <a:rPr lang="en-US" sz="2400" b="1" dirty="0">
                <a:cs typeface="Calibri"/>
              </a:rPr>
              <a:t>H</a:t>
            </a:r>
          </a:p>
        </p:txBody>
      </p:sp>
      <p:sp>
        <p:nvSpPr>
          <p:cNvPr id="96" name="TextBox 95">
            <a:extLst>
              <a:ext uri="{FF2B5EF4-FFF2-40B4-BE49-F238E27FC236}">
                <a16:creationId xmlns:a16="http://schemas.microsoft.com/office/drawing/2014/main" id="{0C8B1AB9-E89D-49EE-9D94-2BF855304C48}"/>
              </a:ext>
            </a:extLst>
          </p:cNvPr>
          <p:cNvSpPr txBox="1"/>
          <p:nvPr/>
        </p:nvSpPr>
        <p:spPr>
          <a:xfrm>
            <a:off x="11923504" y="18453502"/>
            <a:ext cx="396260" cy="450123"/>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r>
              <a:rPr lang="en-US" sz="2400" b="1" dirty="0">
                <a:cs typeface="Calibri"/>
              </a:rPr>
              <a:t>A</a:t>
            </a:r>
          </a:p>
        </p:txBody>
      </p:sp>
      <p:sp>
        <p:nvSpPr>
          <p:cNvPr id="99" name="TextBox 98">
            <a:extLst>
              <a:ext uri="{FF2B5EF4-FFF2-40B4-BE49-F238E27FC236}">
                <a16:creationId xmlns:a16="http://schemas.microsoft.com/office/drawing/2014/main" id="{83C5AA1E-09C0-42D0-B30A-506AD29C8880}"/>
              </a:ext>
            </a:extLst>
          </p:cNvPr>
          <p:cNvSpPr txBox="1"/>
          <p:nvPr/>
        </p:nvSpPr>
        <p:spPr>
          <a:xfrm>
            <a:off x="12139631" y="10088469"/>
            <a:ext cx="396260" cy="450123"/>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r>
              <a:rPr lang="en-US" sz="2400" b="1" dirty="0">
                <a:cs typeface="Calibri"/>
              </a:rPr>
              <a:t>B</a:t>
            </a:r>
          </a:p>
        </p:txBody>
      </p:sp>
      <p:sp>
        <p:nvSpPr>
          <p:cNvPr id="100" name="TextBox 99">
            <a:extLst>
              <a:ext uri="{FF2B5EF4-FFF2-40B4-BE49-F238E27FC236}">
                <a16:creationId xmlns:a16="http://schemas.microsoft.com/office/drawing/2014/main" id="{ADC557A4-FCEB-465F-BF43-36F90466B6AF}"/>
              </a:ext>
            </a:extLst>
          </p:cNvPr>
          <p:cNvSpPr txBox="1"/>
          <p:nvPr/>
        </p:nvSpPr>
        <p:spPr>
          <a:xfrm>
            <a:off x="19316265" y="10085575"/>
            <a:ext cx="396260" cy="450123"/>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r>
              <a:rPr lang="en-US" sz="2400" b="1" dirty="0">
                <a:cs typeface="Calibri"/>
              </a:rPr>
              <a:t>C</a:t>
            </a:r>
          </a:p>
        </p:txBody>
      </p:sp>
      <p:sp>
        <p:nvSpPr>
          <p:cNvPr id="101" name="TextBox 100">
            <a:extLst>
              <a:ext uri="{FF2B5EF4-FFF2-40B4-BE49-F238E27FC236}">
                <a16:creationId xmlns:a16="http://schemas.microsoft.com/office/drawing/2014/main" id="{B7FA4575-CAC7-4482-BC7A-80BE5C3DEF04}"/>
              </a:ext>
            </a:extLst>
          </p:cNvPr>
          <p:cNvSpPr txBox="1"/>
          <p:nvPr/>
        </p:nvSpPr>
        <p:spPr>
          <a:xfrm>
            <a:off x="26492899" y="10085575"/>
            <a:ext cx="396260" cy="450123"/>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r>
              <a:rPr lang="en-US" sz="2400" b="1" dirty="0">
                <a:cs typeface="Calibri"/>
              </a:rPr>
              <a:t>D</a:t>
            </a:r>
          </a:p>
        </p:txBody>
      </p:sp>
      <p:sp>
        <p:nvSpPr>
          <p:cNvPr id="102" name="TextBox 101">
            <a:extLst>
              <a:ext uri="{FF2B5EF4-FFF2-40B4-BE49-F238E27FC236}">
                <a16:creationId xmlns:a16="http://schemas.microsoft.com/office/drawing/2014/main" id="{97C65092-2372-4456-ABB8-58C555EA1589}"/>
              </a:ext>
            </a:extLst>
          </p:cNvPr>
          <p:cNvSpPr txBox="1"/>
          <p:nvPr/>
        </p:nvSpPr>
        <p:spPr>
          <a:xfrm>
            <a:off x="11945819" y="14072559"/>
            <a:ext cx="396260" cy="450123"/>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r>
              <a:rPr lang="en-US" sz="2400" b="1" dirty="0">
                <a:cs typeface="Calibri"/>
              </a:rPr>
              <a:t>A</a:t>
            </a:r>
          </a:p>
        </p:txBody>
      </p:sp>
      <p:sp>
        <p:nvSpPr>
          <p:cNvPr id="103" name="TextBox 102">
            <a:extLst>
              <a:ext uri="{FF2B5EF4-FFF2-40B4-BE49-F238E27FC236}">
                <a16:creationId xmlns:a16="http://schemas.microsoft.com/office/drawing/2014/main" id="{F67AC568-A7A9-4036-AFE6-409BB207C0C6}"/>
              </a:ext>
            </a:extLst>
          </p:cNvPr>
          <p:cNvSpPr txBox="1"/>
          <p:nvPr/>
        </p:nvSpPr>
        <p:spPr>
          <a:xfrm>
            <a:off x="12121634" y="6458869"/>
            <a:ext cx="396260" cy="450123"/>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r>
              <a:rPr lang="en-US" sz="2400" b="1" dirty="0">
                <a:cs typeface="Calibri"/>
              </a:rPr>
              <a:t>A</a:t>
            </a:r>
          </a:p>
        </p:txBody>
      </p:sp>
      <p:sp>
        <p:nvSpPr>
          <p:cNvPr id="105" name="TextBox 104">
            <a:extLst>
              <a:ext uri="{FF2B5EF4-FFF2-40B4-BE49-F238E27FC236}">
                <a16:creationId xmlns:a16="http://schemas.microsoft.com/office/drawing/2014/main" id="{6D17CE42-A6B8-4B69-A184-35BC5F780C2F}"/>
              </a:ext>
            </a:extLst>
          </p:cNvPr>
          <p:cNvSpPr txBox="1"/>
          <p:nvPr/>
        </p:nvSpPr>
        <p:spPr>
          <a:xfrm>
            <a:off x="17232096" y="14072559"/>
            <a:ext cx="396260" cy="450123"/>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r>
              <a:rPr lang="en-US" sz="2400" b="1" dirty="0">
                <a:cs typeface="Calibri"/>
              </a:rPr>
              <a:t>B</a:t>
            </a:r>
          </a:p>
        </p:txBody>
      </p:sp>
      <p:sp>
        <p:nvSpPr>
          <p:cNvPr id="106" name="TextBox 105">
            <a:extLst>
              <a:ext uri="{FF2B5EF4-FFF2-40B4-BE49-F238E27FC236}">
                <a16:creationId xmlns:a16="http://schemas.microsoft.com/office/drawing/2014/main" id="{6A79D67C-C567-4DC8-9486-43982E818CB6}"/>
              </a:ext>
            </a:extLst>
          </p:cNvPr>
          <p:cNvSpPr txBox="1"/>
          <p:nvPr/>
        </p:nvSpPr>
        <p:spPr>
          <a:xfrm>
            <a:off x="22674191" y="14072558"/>
            <a:ext cx="396260" cy="450123"/>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r>
              <a:rPr lang="en-US" sz="2400" b="1" dirty="0">
                <a:cs typeface="Calibri"/>
              </a:rPr>
              <a:t>C</a:t>
            </a:r>
          </a:p>
        </p:txBody>
      </p:sp>
      <p:sp>
        <p:nvSpPr>
          <p:cNvPr id="107" name="TextBox 106">
            <a:extLst>
              <a:ext uri="{FF2B5EF4-FFF2-40B4-BE49-F238E27FC236}">
                <a16:creationId xmlns:a16="http://schemas.microsoft.com/office/drawing/2014/main" id="{28697017-2D28-4FFD-843C-DF2E7E6527AC}"/>
              </a:ext>
            </a:extLst>
          </p:cNvPr>
          <p:cNvSpPr txBox="1"/>
          <p:nvPr/>
        </p:nvSpPr>
        <p:spPr>
          <a:xfrm>
            <a:off x="28015403" y="14072557"/>
            <a:ext cx="396260" cy="450123"/>
          </a:xfrm>
          <a:prstGeom prst="rect">
            <a:avLst/>
          </a:prstGeom>
          <a:noFill/>
        </p:spPr>
        <p:txBody>
          <a:bodyPr rot="0" spcFirstLastPara="0" vertOverflow="overflow" horzOverflow="overflow" vert="horz" wrap="square" lIns="80010" tIns="40005" rIns="80010" bIns="40005" numCol="1" spcCol="0" rtlCol="0" fromWordArt="0" anchor="t" anchorCtr="0" forceAA="0" compatLnSpc="1">
            <a:prstTxWarp prst="textNoShape">
              <a:avLst/>
            </a:prstTxWarp>
            <a:spAutoFit/>
          </a:bodyPr>
          <a:lstStyle/>
          <a:p>
            <a:r>
              <a:rPr lang="en-US" sz="2400" b="1" dirty="0">
                <a:cs typeface="Calibri"/>
              </a:rPr>
              <a:t>D</a:t>
            </a:r>
          </a:p>
        </p:txBody>
      </p:sp>
    </p:spTree>
    <p:extLst>
      <p:ext uri="{BB962C8B-B14F-4D97-AF65-F5344CB8AC3E}">
        <p14:creationId xmlns:p14="http://schemas.microsoft.com/office/powerpoint/2010/main" val="27813480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733</TotalTime>
  <Words>1145</Words>
  <Application>Microsoft Office PowerPoint</Application>
  <PresentationFormat>Custom</PresentationFormat>
  <Paragraphs>247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Times New Roman</vt:lpstr>
      <vt:lpstr>Trebuchet MS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Uma Kottali</dc:creator>
  <cp:keywords>No Markings, , , , , , , , ,</cp:keywords>
  <cp:lastModifiedBy>Uma Kottali</cp:lastModifiedBy>
  <cp:revision>43</cp:revision>
  <dcterms:created xsi:type="dcterms:W3CDTF">2020-07-23T17:20:57Z</dcterms:created>
  <dcterms:modified xsi:type="dcterms:W3CDTF">2020-08-06T03:44:59Z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51845c87-556c-4d43-8bc4-adc824667c6a</vt:lpwstr>
  </property>
  <property fmtid="{D5CDD505-2E9C-101B-9397-08002B2CF9AE}" pid="3" name="XilinxPublication Year">
    <vt:lpwstr/>
  </property>
  <property fmtid="{D5CDD505-2E9C-101B-9397-08002B2CF9AE}" pid="4" name="XilinxVisual Markings">
    <vt:lpwstr/>
  </property>
  <property fmtid="{D5CDD505-2E9C-101B-9397-08002B2CF9AE}" pid="5" name="XilinxAdditional Classifications">
    <vt:lpwstr/>
  </property>
  <property fmtid="{D5CDD505-2E9C-101B-9397-08002B2CF9AE}" pid="6" name="XilinxDevelopment Projects">
    <vt:lpwstr/>
  </property>
  <property fmtid="{D5CDD505-2E9C-101B-9397-08002B2CF9AE}" pid="7" name="XilinxThird Party">
    <vt:lpwstr/>
  </property>
  <property fmtid="{D5CDD505-2E9C-101B-9397-08002B2CF9AE}" pid="8" name="XilinxExport Control">
    <vt:lpwstr/>
  </property>
  <property fmtid="{D5CDD505-2E9C-101B-9397-08002B2CF9AE}" pid="9" name="XilinxNote (Line 2)">
    <vt:lpwstr/>
  </property>
  <property fmtid="{D5CDD505-2E9C-101B-9397-08002B2CF9AE}" pid="10" name="XilinxClassification">
    <vt:lpwstr>No Markings</vt:lpwstr>
  </property>
</Properties>
</file>